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wdp" ContentType="image/vnd.ms-photo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48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1"/>
  </p:notesMasterIdLst>
  <p:handoutMasterIdLst>
    <p:handoutMasterId r:id="rId62"/>
  </p:handoutMasterIdLst>
  <p:sldIdLst>
    <p:sldId id="256" r:id="rId2"/>
    <p:sldId id="441" r:id="rId3"/>
    <p:sldId id="442" r:id="rId4"/>
    <p:sldId id="443" r:id="rId5"/>
    <p:sldId id="444" r:id="rId6"/>
    <p:sldId id="445" r:id="rId7"/>
    <p:sldId id="446" r:id="rId8"/>
    <p:sldId id="447" r:id="rId9"/>
    <p:sldId id="448" r:id="rId10"/>
    <p:sldId id="449" r:id="rId11"/>
    <p:sldId id="450" r:id="rId12"/>
    <p:sldId id="451" r:id="rId13"/>
    <p:sldId id="452" r:id="rId14"/>
    <p:sldId id="453" r:id="rId15"/>
    <p:sldId id="454" r:id="rId16"/>
    <p:sldId id="455" r:id="rId17"/>
    <p:sldId id="456" r:id="rId18"/>
    <p:sldId id="457" r:id="rId19"/>
    <p:sldId id="458" r:id="rId20"/>
    <p:sldId id="459" r:id="rId21"/>
    <p:sldId id="460" r:id="rId22"/>
    <p:sldId id="461" r:id="rId23"/>
    <p:sldId id="462" r:id="rId24"/>
    <p:sldId id="463" r:id="rId25"/>
    <p:sldId id="464" r:id="rId26"/>
    <p:sldId id="465" r:id="rId27"/>
    <p:sldId id="466" r:id="rId28"/>
    <p:sldId id="467" r:id="rId29"/>
    <p:sldId id="468" r:id="rId30"/>
    <p:sldId id="469" r:id="rId31"/>
    <p:sldId id="470" r:id="rId32"/>
    <p:sldId id="471" r:id="rId33"/>
    <p:sldId id="472" r:id="rId34"/>
    <p:sldId id="473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81" r:id="rId43"/>
    <p:sldId id="482" r:id="rId44"/>
    <p:sldId id="483" r:id="rId45"/>
    <p:sldId id="484" r:id="rId46"/>
    <p:sldId id="485" r:id="rId47"/>
    <p:sldId id="486" r:id="rId48"/>
    <p:sldId id="487" r:id="rId49"/>
    <p:sldId id="488" r:id="rId50"/>
    <p:sldId id="489" r:id="rId51"/>
    <p:sldId id="490" r:id="rId52"/>
    <p:sldId id="491" r:id="rId53"/>
    <p:sldId id="492" r:id="rId54"/>
    <p:sldId id="493" r:id="rId55"/>
    <p:sldId id="494" r:id="rId56"/>
    <p:sldId id="495" r:id="rId57"/>
    <p:sldId id="496" r:id="rId58"/>
    <p:sldId id="440" r:id="rId59"/>
    <p:sldId id="265" r:id="rId60"/>
  </p:sldIdLst>
  <p:sldSz cx="9144000" cy="6858000" type="screen4x3"/>
  <p:notesSz cx="6807200" cy="9939338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49" autoAdjust="0"/>
  </p:normalViewPr>
  <p:slideViewPr>
    <p:cSldViewPr>
      <p:cViewPr varScale="1">
        <p:scale>
          <a:sx n="89" d="100"/>
          <a:sy n="89" d="100"/>
        </p:scale>
        <p:origin x="562" y="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presProps" Target="presProps.xml"/><Relationship Id="rId68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69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ireeda Mohd Fauzee" userId="317b9630-3a1f-4d7a-ad9a-4df797433863" providerId="ADAL" clId="{C50B567D-A1A2-47FD-84D3-ED20E63EFA2A}"/>
    <pc:docChg chg="custSel modSld modMainMaster">
      <pc:chgData name="Zaireeda Mohd Fauzee" userId="317b9630-3a1f-4d7a-ad9a-4df797433863" providerId="ADAL" clId="{C50B567D-A1A2-47FD-84D3-ED20E63EFA2A}" dt="2021-11-23T06:04:02.468" v="32" actId="20577"/>
      <pc:docMkLst>
        <pc:docMk/>
      </pc:docMkLst>
      <pc:sldChg chg="modSp mod">
        <pc:chgData name="Zaireeda Mohd Fauzee" userId="317b9630-3a1f-4d7a-ad9a-4df797433863" providerId="ADAL" clId="{C50B567D-A1A2-47FD-84D3-ED20E63EFA2A}" dt="2021-11-23T06:03:13.542" v="0" actId="20577"/>
        <pc:sldMkLst>
          <pc:docMk/>
          <pc:sldMk cId="247870872" sldId="256"/>
        </pc:sldMkLst>
        <pc:spChg chg="mod">
          <ac:chgData name="Zaireeda Mohd Fauzee" userId="317b9630-3a1f-4d7a-ad9a-4df797433863" providerId="ADAL" clId="{C50B567D-A1A2-47FD-84D3-ED20E63EFA2A}" dt="2021-11-23T06:03:13.542" v="0" actId="20577"/>
          <ac:spMkLst>
            <pc:docMk/>
            <pc:sldMk cId="247870872" sldId="256"/>
            <ac:spMk id="2" creationId="{00000000-0000-0000-0000-000000000000}"/>
          </ac:spMkLst>
        </pc:spChg>
      </pc:sldChg>
      <pc:sldMasterChg chg="modSp mod">
        <pc:chgData name="Zaireeda Mohd Fauzee" userId="317b9630-3a1f-4d7a-ad9a-4df797433863" providerId="ADAL" clId="{C50B567D-A1A2-47FD-84D3-ED20E63EFA2A}" dt="2021-11-23T06:04:02.468" v="32" actId="20577"/>
        <pc:sldMasterMkLst>
          <pc:docMk/>
          <pc:sldMasterMk cId="0" sldId="2147483672"/>
        </pc:sldMasterMkLst>
        <pc:spChg chg="mod">
          <ac:chgData name="Zaireeda Mohd Fauzee" userId="317b9630-3a1f-4d7a-ad9a-4df797433863" providerId="ADAL" clId="{C50B567D-A1A2-47FD-84D3-ED20E63EFA2A}" dt="2021-11-23T06:04:02.468" v="32" actId="20577"/>
          <ac:spMkLst>
            <pc:docMk/>
            <pc:sldMasterMk cId="0" sldId="2147483672"/>
            <ac:spMk id="86025" creationId="{00000000-0000-0000-0000-000000000000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9" y="1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1B5F3EFF-22B5-47CF-ADDD-E6D13F55E143}" type="datetimeFigureOut">
              <a:rPr lang="en-MY" smtClean="0"/>
              <a:t>6/6/2023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9" y="9440647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946F7AA4-6045-4F63-A044-1CAA346F8A9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990515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9" y="1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65E319F6-921C-47E3-B1D8-113A8A141E54}" type="datetimeFigureOut">
              <a:rPr lang="en-MY" smtClean="0"/>
              <a:t>6/6/2023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72050" cy="3729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D7EF35C1-2CF9-4F9C-ADB3-E905147F31F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86442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23567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3F55A4A6-CB44-4E0E-A753-95DA9A2605DB}" type="slidenum">
              <a:rPr lang="en-US" sz="1200">
                <a:solidFill>
                  <a:schemeClr val="tx1"/>
                </a:solidFill>
              </a:rPr>
              <a:pPr eaLnBrk="1" hangingPunct="1"/>
              <a:t>10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453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0190DDE-14B2-45DC-B235-809511420CF2}" type="slidenum">
              <a:rPr lang="en-US" sz="1200">
                <a:solidFill>
                  <a:schemeClr val="tx1"/>
                </a:solidFill>
              </a:rPr>
              <a:pPr eaLnBrk="1" hangingPunct="1"/>
              <a:t>11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5662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04F825D-8727-4C47-A657-0A900E7E3B2B}" type="slidenum">
              <a:rPr lang="en-US" sz="1200">
                <a:solidFill>
                  <a:schemeClr val="tx1"/>
                </a:solidFill>
              </a:rPr>
              <a:pPr eaLnBrk="1" hangingPunct="1"/>
              <a:t>12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77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4D90E1E-76B8-4BD0-83DD-67C4945B0BDC}" type="slidenum">
              <a:rPr lang="en-US" sz="1200">
                <a:solidFill>
                  <a:schemeClr val="tx1"/>
                </a:solidFill>
              </a:rPr>
              <a:pPr eaLnBrk="1" hangingPunct="1"/>
              <a:t>13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226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101D8C9-AC8D-43DA-99FA-26596679F003}" type="slidenum">
              <a:rPr lang="en-US" sz="1200">
                <a:solidFill>
                  <a:schemeClr val="tx1"/>
                </a:solidFill>
              </a:rPr>
              <a:pPr eaLnBrk="1" hangingPunct="1"/>
              <a:t>14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120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962C3F8-CA87-4D9D-924E-A2753E8663BD}" type="slidenum">
              <a:rPr lang="en-US" sz="1200">
                <a:solidFill>
                  <a:schemeClr val="tx1"/>
                </a:solidFill>
              </a:rPr>
              <a:pPr eaLnBrk="1" hangingPunct="1"/>
              <a:t>15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006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7F4223D-5685-4448-927A-4C6AF890CEC6}" type="slidenum">
              <a:rPr lang="en-US" sz="1200">
                <a:solidFill>
                  <a:schemeClr val="tx1"/>
                </a:solidFill>
              </a:rPr>
              <a:pPr eaLnBrk="1" hangingPunct="1"/>
              <a:t>16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635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808FAAF-A00F-4E05-8B46-A3CC764401B9}" type="slidenum">
              <a:rPr lang="en-US" sz="1200">
                <a:solidFill>
                  <a:schemeClr val="tx1"/>
                </a:solidFill>
              </a:rPr>
              <a:pPr eaLnBrk="1" hangingPunct="1"/>
              <a:t>17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9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B6FA536-C35B-44F3-B86E-C02D1114940B}" type="slidenum">
              <a:rPr lang="en-US" sz="1200">
                <a:solidFill>
                  <a:schemeClr val="tx1"/>
                </a:solidFill>
              </a:rPr>
              <a:pPr eaLnBrk="1" hangingPunct="1"/>
              <a:t>18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915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386DDEC-920A-44B4-AB0C-0CBD7740D92B}" type="slidenum">
              <a:rPr lang="en-US" sz="1200">
                <a:solidFill>
                  <a:schemeClr val="tx1"/>
                </a:solidFill>
              </a:rPr>
              <a:pPr eaLnBrk="1" hangingPunct="1"/>
              <a:t>19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129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CF6D426A-CB6D-41C6-B507-3EC8723076E8}" type="slidenum">
              <a:rPr lang="en-US" sz="1200">
                <a:solidFill>
                  <a:schemeClr val="tx1"/>
                </a:solidFill>
              </a:rPr>
              <a:pPr eaLnBrk="1" hangingPunct="1"/>
              <a:t>2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4497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F379F08-5C5E-41FD-9111-4C7C9FEE76A9}" type="slidenum">
              <a:rPr lang="en-US" sz="1200">
                <a:solidFill>
                  <a:schemeClr val="tx1"/>
                </a:solidFill>
              </a:rPr>
              <a:pPr eaLnBrk="1" hangingPunct="1"/>
              <a:t>20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881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B77713C-70C2-467B-8840-608A8DBC05D9}" type="slidenum">
              <a:rPr lang="en-US" sz="1200">
                <a:solidFill>
                  <a:schemeClr val="tx1"/>
                </a:solidFill>
              </a:rPr>
              <a:pPr eaLnBrk="1" hangingPunct="1"/>
              <a:t>21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725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9BEC5A5-6E81-4296-8BC7-0CFFD265A44C}" type="slidenum">
              <a:rPr lang="en-US" sz="1200">
                <a:solidFill>
                  <a:schemeClr val="tx1"/>
                </a:solidFill>
              </a:rPr>
              <a:pPr eaLnBrk="1" hangingPunct="1"/>
              <a:t>22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242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B0354D9-7416-4D7D-AC6A-9E59F579D54F}" type="slidenum">
              <a:rPr lang="en-US" sz="1200">
                <a:solidFill>
                  <a:schemeClr val="tx1"/>
                </a:solidFill>
              </a:rPr>
              <a:pPr eaLnBrk="1" hangingPunct="1"/>
              <a:t>23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3389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93B82F74-3EED-41F1-B1D6-AA1D0CBC48AF}" type="slidenum">
              <a:rPr lang="en-US" sz="1200">
                <a:solidFill>
                  <a:schemeClr val="tx1"/>
                </a:solidFill>
              </a:rPr>
              <a:pPr eaLnBrk="1" hangingPunct="1"/>
              <a:t>24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9259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84A2829-2DE8-4161-89F9-BBAC2144B2DE}" type="slidenum">
              <a:rPr lang="en-US" sz="1200">
                <a:solidFill>
                  <a:schemeClr val="tx1"/>
                </a:solidFill>
              </a:rPr>
              <a:pPr eaLnBrk="1" hangingPunct="1"/>
              <a:t>25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326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EF2A313-8AB6-4B75-9EC3-90AA93C38B0C}" type="slidenum">
              <a:rPr lang="en-US" sz="1200">
                <a:solidFill>
                  <a:schemeClr val="tx1"/>
                </a:solidFill>
              </a:rPr>
              <a:pPr eaLnBrk="1" hangingPunct="1"/>
              <a:t>26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1171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302F1DA5-7031-4E5B-9C69-A0C2179E838C}" type="slidenum">
              <a:rPr lang="en-US" sz="1200">
                <a:solidFill>
                  <a:schemeClr val="tx1"/>
                </a:solidFill>
              </a:rPr>
              <a:pPr eaLnBrk="1" hangingPunct="1"/>
              <a:t>27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9813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8A1F478-4CB8-4F2E-AF3D-77F7336C0EC3}" type="slidenum">
              <a:rPr lang="en-US" sz="1200">
                <a:solidFill>
                  <a:schemeClr val="tx1"/>
                </a:solidFill>
              </a:rPr>
              <a:pPr eaLnBrk="1" hangingPunct="1"/>
              <a:t>28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7638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E27AAD7-A912-45D3-B696-C3C688509232}" type="slidenum">
              <a:rPr lang="en-US" sz="1200">
                <a:solidFill>
                  <a:schemeClr val="tx1"/>
                </a:solidFill>
              </a:rPr>
              <a:pPr eaLnBrk="1" hangingPunct="1"/>
              <a:t>29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841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46968A8-4896-4B9E-8180-21220EBA165A}" type="slidenum">
              <a:rPr lang="en-US" sz="1200">
                <a:solidFill>
                  <a:schemeClr val="tx1"/>
                </a:solidFill>
              </a:rPr>
              <a:pPr eaLnBrk="1" hangingPunct="1"/>
              <a:t>3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2272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B749D62-85A1-4345-8ECE-EDAE424588E7}" type="slidenum">
              <a:rPr lang="en-US" sz="1200">
                <a:solidFill>
                  <a:schemeClr val="tx1"/>
                </a:solidFill>
              </a:rPr>
              <a:pPr eaLnBrk="1" hangingPunct="1"/>
              <a:t>30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728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77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35B4FD3-E0BD-4E24-8B68-D17571238A34}" type="slidenum">
              <a:rPr lang="en-US" sz="1200">
                <a:solidFill>
                  <a:schemeClr val="tx1"/>
                </a:solidFill>
              </a:rPr>
              <a:pPr eaLnBrk="1" hangingPunct="1"/>
              <a:t>31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1018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95EBC4A-F893-4F81-8B95-87BAA4D404CE}" type="slidenum">
              <a:rPr lang="en-US" sz="1200">
                <a:solidFill>
                  <a:schemeClr val="tx1"/>
                </a:solidFill>
              </a:rPr>
              <a:pPr eaLnBrk="1" hangingPunct="1"/>
              <a:t>32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981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AFD4DBD-2C5C-4327-B05C-897082E62A1B}" type="slidenum">
              <a:rPr lang="en-US" sz="1200">
                <a:solidFill>
                  <a:schemeClr val="tx1"/>
                </a:solidFill>
              </a:rPr>
              <a:pPr eaLnBrk="1" hangingPunct="1"/>
              <a:t>33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235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380BB783-B39D-477A-98DB-DB4116603728}" type="slidenum">
              <a:rPr lang="en-US" sz="1200">
                <a:solidFill>
                  <a:schemeClr val="tx1"/>
                </a:solidFill>
              </a:rPr>
              <a:pPr eaLnBrk="1" hangingPunct="1"/>
              <a:t>34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5821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18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F40B1DE-7137-4B24-9B59-70F489DD2BA6}" type="slidenum">
              <a:rPr lang="en-US" sz="1200">
                <a:solidFill>
                  <a:schemeClr val="tx1"/>
                </a:solidFill>
              </a:rPr>
              <a:pPr eaLnBrk="1" hangingPunct="1"/>
              <a:t>35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2450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07AF6A9-EBC7-465D-A853-05739DFDD690}" type="slidenum">
              <a:rPr lang="en-US" sz="1200">
                <a:solidFill>
                  <a:schemeClr val="tx1"/>
                </a:solidFill>
              </a:rPr>
              <a:pPr eaLnBrk="1" hangingPunct="1"/>
              <a:t>36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4121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4F2D1D1-7FA8-4731-9D31-971ED18E1AEB}" type="slidenum">
              <a:rPr lang="en-US" sz="1200">
                <a:solidFill>
                  <a:schemeClr val="tx1"/>
                </a:solidFill>
              </a:rPr>
              <a:pPr eaLnBrk="1" hangingPunct="1"/>
              <a:t>37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7111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2F64754-88F7-43A1-9CDD-DB93B907A679}" type="slidenum">
              <a:rPr lang="en-US" sz="1200">
                <a:solidFill>
                  <a:schemeClr val="tx1"/>
                </a:solidFill>
              </a:rPr>
              <a:pPr eaLnBrk="1" hangingPunct="1"/>
              <a:t>38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0609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9AADFF6-3F67-4005-8748-05D290B21533}" type="slidenum">
              <a:rPr lang="en-US" sz="1200">
                <a:solidFill>
                  <a:schemeClr val="tx1"/>
                </a:solidFill>
              </a:rPr>
              <a:pPr eaLnBrk="1" hangingPunct="1"/>
              <a:t>39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44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811076A-7432-4964-8183-9F8A7AC1E42B}" type="slidenum">
              <a:rPr lang="en-US" sz="1200">
                <a:solidFill>
                  <a:schemeClr val="tx1"/>
                </a:solidFill>
              </a:rPr>
              <a:pPr eaLnBrk="1" hangingPunct="1"/>
              <a:t>4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100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97A944F-CA5A-4ACC-BC96-0FEA724A50B4}" type="slidenum">
              <a:rPr lang="en-US" sz="1200">
                <a:solidFill>
                  <a:schemeClr val="tx1"/>
                </a:solidFill>
              </a:rPr>
              <a:pPr eaLnBrk="1" hangingPunct="1"/>
              <a:t>40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4178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74618E97-EA46-4AF6-99F3-74633775E0F8}" type="slidenum">
              <a:rPr lang="en-US" sz="1200">
                <a:solidFill>
                  <a:schemeClr val="tx1"/>
                </a:solidFill>
              </a:rPr>
              <a:pPr eaLnBrk="1" hangingPunct="1"/>
              <a:t>41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0784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8084A43-EAAC-4D31-8B3B-B512F9081EFD}" type="slidenum">
              <a:rPr lang="en-US" sz="1200">
                <a:solidFill>
                  <a:schemeClr val="tx1"/>
                </a:solidFill>
              </a:rPr>
              <a:pPr eaLnBrk="1" hangingPunct="1"/>
              <a:t>42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528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A13069AF-127E-4149-A54A-546EFB0B656D}" type="slidenum">
              <a:rPr lang="en-US" sz="1200">
                <a:solidFill>
                  <a:schemeClr val="tx1"/>
                </a:solidFill>
              </a:rPr>
              <a:pPr eaLnBrk="1" hangingPunct="1"/>
              <a:t>43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5719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3CCADEB-42E2-4CA4-A63D-3B9FA1C0C3C8}" type="slidenum">
              <a:rPr lang="en-US" sz="1200">
                <a:solidFill>
                  <a:schemeClr val="tx1"/>
                </a:solidFill>
              </a:rPr>
              <a:pPr eaLnBrk="1" hangingPunct="1"/>
              <a:t>44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145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D6145EA-B045-42E0-B51C-3367473777C3}" type="slidenum">
              <a:rPr lang="en-US" sz="1200">
                <a:solidFill>
                  <a:schemeClr val="tx1"/>
                </a:solidFill>
              </a:rPr>
              <a:pPr eaLnBrk="1" hangingPunct="1"/>
              <a:t>45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2586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15E567F6-2F96-42FE-82E9-3C553AAF781A}" type="slidenum">
              <a:rPr lang="en-US" sz="1200">
                <a:solidFill>
                  <a:schemeClr val="tx1"/>
                </a:solidFill>
              </a:rPr>
              <a:pPr eaLnBrk="1" hangingPunct="1"/>
              <a:t>46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1977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DF4EEF5A-5A35-4AD4-8292-DEAF436F8CFE}" type="slidenum">
              <a:rPr lang="en-US" sz="1200">
                <a:solidFill>
                  <a:schemeClr val="tx1"/>
                </a:solidFill>
              </a:rPr>
              <a:pPr eaLnBrk="1" hangingPunct="1"/>
              <a:t>47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9229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D8E1FE0-5ED7-45A7-B5D8-F448BF47EAA5}" type="slidenum">
              <a:rPr lang="en-US" sz="1200">
                <a:solidFill>
                  <a:schemeClr val="tx1"/>
                </a:solidFill>
              </a:rPr>
              <a:pPr eaLnBrk="1" hangingPunct="1"/>
              <a:t>48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4248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F996C0F7-81FE-4AD7-83E1-A4E8081A29BD}" type="slidenum">
              <a:rPr lang="en-US" sz="1200">
                <a:solidFill>
                  <a:schemeClr val="tx1"/>
                </a:solidFill>
              </a:rPr>
              <a:pPr eaLnBrk="1" hangingPunct="1"/>
              <a:t>49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891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4276014-2A48-4160-960C-78D816D83ACF}" type="slidenum">
              <a:rPr lang="en-US" sz="1200">
                <a:solidFill>
                  <a:schemeClr val="tx1"/>
                </a:solidFill>
              </a:rPr>
              <a:pPr eaLnBrk="1" hangingPunct="1"/>
              <a:t>5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8714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83F25B6-A4F0-47FD-B485-C5C9A3268B32}" type="slidenum">
              <a:rPr lang="en-US" sz="1200">
                <a:solidFill>
                  <a:schemeClr val="tx1"/>
                </a:solidFill>
              </a:rPr>
              <a:pPr eaLnBrk="1" hangingPunct="1"/>
              <a:t>50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522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D09B87A-4889-4E01-8E90-85F33ED5C4C3}" type="slidenum">
              <a:rPr lang="en-US" sz="1200">
                <a:solidFill>
                  <a:schemeClr val="tx1"/>
                </a:solidFill>
              </a:rPr>
              <a:pPr eaLnBrk="1" hangingPunct="1"/>
              <a:t>51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6813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827BC46-6FBA-4778-A155-E486FCA928D4}" type="slidenum">
              <a:rPr lang="en-US" sz="1200">
                <a:solidFill>
                  <a:schemeClr val="tx1"/>
                </a:solidFill>
              </a:rPr>
              <a:pPr eaLnBrk="1" hangingPunct="1"/>
              <a:t>52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064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2EB52A4-76B8-4DD2-8A4A-B63F04B1EEB5}" type="slidenum">
              <a:rPr lang="en-US" sz="1200">
                <a:solidFill>
                  <a:schemeClr val="tx1"/>
                </a:solidFill>
              </a:rPr>
              <a:pPr eaLnBrk="1" hangingPunct="1"/>
              <a:t>53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9096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FA9F2E2-D581-4051-A71E-8E9AC173EB74}" type="slidenum">
              <a:rPr lang="en-US" sz="1200">
                <a:solidFill>
                  <a:schemeClr val="tx1"/>
                </a:solidFill>
              </a:rPr>
              <a:pPr eaLnBrk="1" hangingPunct="1"/>
              <a:t>54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272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65601831-05C9-4C2D-B754-DF791A1A13E2}" type="slidenum">
              <a:rPr lang="en-US" sz="1200">
                <a:solidFill>
                  <a:schemeClr val="tx1"/>
                </a:solidFill>
              </a:rPr>
              <a:pPr eaLnBrk="1" hangingPunct="1"/>
              <a:t>55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3179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22660B58-552F-4A69-89D4-3C281A066499}" type="slidenum">
              <a:rPr lang="en-US" sz="1200">
                <a:solidFill>
                  <a:schemeClr val="tx1"/>
                </a:solidFill>
              </a:rPr>
              <a:pPr eaLnBrk="1" hangingPunct="1"/>
              <a:t>56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2354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08C17B81-B56E-410D-80DC-4DB64311F41D}" type="slidenum">
              <a:rPr lang="en-US" sz="1200">
                <a:solidFill>
                  <a:schemeClr val="tx1"/>
                </a:solidFill>
              </a:rPr>
              <a:pPr eaLnBrk="1" hangingPunct="1"/>
              <a:t>57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13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89C3021A-E607-4443-8F15-F08D0CE93A03}" type="slidenum">
              <a:rPr lang="en-US" sz="1200">
                <a:solidFill>
                  <a:schemeClr val="tx1"/>
                </a:solidFill>
              </a:rPr>
              <a:pPr eaLnBrk="1" hangingPunct="1"/>
              <a:t>6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37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51CC4A15-9ACB-4F7F-A8E4-99A4AC4B7606}" type="slidenum">
              <a:rPr lang="en-US" sz="1200">
                <a:solidFill>
                  <a:schemeClr val="tx1"/>
                </a:solidFill>
              </a:rPr>
              <a:pPr eaLnBrk="1" hangingPunct="1"/>
              <a:t>7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952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ED6CA697-4362-4026-A876-24218D914EA9}" type="slidenum">
              <a:rPr lang="en-US" sz="1200">
                <a:solidFill>
                  <a:schemeClr val="tx1"/>
                </a:solidFill>
              </a:rPr>
              <a:pPr eaLnBrk="1" hangingPunct="1"/>
              <a:t>8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233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3811480E-0B9F-41FC-96FA-720076A989A1}" type="slidenum">
              <a:rPr lang="en-US" sz="1200">
                <a:solidFill>
                  <a:schemeClr val="tx1"/>
                </a:solidFill>
              </a:rPr>
              <a:pPr eaLnBrk="1" hangingPunct="1"/>
              <a:t>9</a:t>
            </a:fld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460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2456" y="2200277"/>
            <a:ext cx="6754812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7655" y="3879851"/>
            <a:ext cx="5185325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2884E60-9935-4C94-C83F-8A17E29F92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98" y="50215"/>
            <a:ext cx="1104100" cy="1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56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FC5C-89B3-91B4-DDDF-8061B1B3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17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55302-5D4A-37B8-AB30-349CD139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56881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08BD9-AC63-2D50-3B12-FBC0E8601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-4762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323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565178-4E2E-92E2-03AB-296C3349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1270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24152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6537B-1220-BFD8-2AEA-74EE88040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706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59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2FF7B-3D38-87EF-79B8-14121546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706" y="-2786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27399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28F42-C4BB-5CCC-D37C-2FD6EBCA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21112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72B7E-8446-C266-C188-6F26B42EE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285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56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90AB1-350E-8302-6236-A81641023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28188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5A9F8-B4CB-884F-BB69-658179636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7153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47D7A-CB0C-0E87-02A2-46AE102DC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078" y="75543"/>
            <a:ext cx="1102920" cy="13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36303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AE6E-66E6-0CBA-0535-F1CCF409B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24196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69447-BE09-A312-A5E4-D814D150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64509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88DC6-2D85-73C6-311B-D8A08249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647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C3883-F038-23D4-CBA3-04C86250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017485"/>
      </p:ext>
    </p:extLst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39C9D-F543-7E39-E1A1-67A1187E7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-16058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46934"/>
      </p:ext>
    </p:extLst>
  </p:cSld>
  <p:clrMapOvr>
    <a:masterClrMapping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DB65F-FE40-D9F7-738B-AE427EA54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383" y="-24446"/>
            <a:ext cx="855617" cy="11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0374"/>
      </p:ext>
    </p:extLst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D02F6-DCF7-DAE9-85B9-9944F944B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01812"/>
      </p:ext>
    </p:extLst>
  </p:cSld>
  <p:clrMapOvr>
    <a:masterClrMapping/>
  </p:clrMapOvr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4D3AD-E4A5-21C8-8BDB-5FBA46C3F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774" y="1"/>
            <a:ext cx="826226" cy="11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95212"/>
      </p:ext>
    </p:extLst>
  </p:cSld>
  <p:clrMapOvr>
    <a:masterClrMapping/>
  </p:clrMapOvr>
  <p:hf sldNum="0"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678C3-56FB-0508-5AED-AC1CEF948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03226"/>
      </p:ext>
    </p:extLst>
  </p:cSld>
  <p:clrMapOvr>
    <a:masterClrMapping/>
  </p:clrMapOvr>
  <p:hf sldNum="0"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C1D59-3DB1-49A4-7834-D463A1612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8856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9144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127003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1FD8D-A7D1-E632-498D-A2DEBD80C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476" y="-84512"/>
            <a:ext cx="1115665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87836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83A5E-8B19-310B-8AE5-29459F822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16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77091"/>
      </p:ext>
    </p:extLst>
  </p:cSld>
  <p:clrMapOvr>
    <a:masterClrMapping/>
  </p:clrMapOvr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3B8D9-BACD-B1A6-EFCF-E4175989D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6" y="1"/>
            <a:ext cx="864706" cy="1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43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61A15-FF3E-D475-68D5-CEA211DFF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6172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27906"/>
      </p:ext>
    </p:extLst>
  </p:cSld>
  <p:clrMapOvr>
    <a:masterClrMapping/>
  </p:clrMapOvr>
  <p:hf sldNum="0"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1E25A-8699-3AD3-4EBB-7E4469BBD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15316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79736"/>
      </p:ext>
    </p:extLst>
  </p:cSld>
  <p:clrMapOvr>
    <a:masterClrMapping/>
  </p:clrMapOvr>
  <p:hf sldNum="0"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8B768-EAD6-3CC0-C557-D8E57DA6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80878"/>
      </p:ext>
    </p:extLst>
  </p:cSld>
  <p:clrMapOvr>
    <a:masterClrMapping/>
  </p:clrMapOvr>
  <p:hf sldNum="0"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0792-A42D-30B8-6682-4417A44B7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891540" cy="12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73874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3A347-BE8E-B62F-9E30-DC6F0327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2540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50817"/>
      </p:ext>
    </p:extLst>
  </p:cSld>
  <p:clrMapOvr>
    <a:masterClrMapping/>
  </p:clrMapOvr>
  <p:hf sldNum="0"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CF1D4-4F14-1861-0384-12994591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263018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accent6"/>
                </a:solidFill>
              </a:defRPr>
            </a:lvl2pPr>
            <a:lvl3pPr>
              <a:defRPr sz="18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175749"/>
      </p:ext>
    </p:extLst>
  </p:cSld>
  <p:clrMapOvr>
    <a:masterClrMapping/>
  </p:clrMapOvr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453116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1CA2F-924E-AE11-12BB-ABBEC20B8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0" y="44964"/>
            <a:ext cx="895350" cy="1108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9AD8-8822-D85D-0707-FBEEC8E08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093" y="3960"/>
            <a:ext cx="896074" cy="11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38481"/>
      </p:ext>
    </p:extLst>
  </p:cSld>
  <p:clrMapOvr>
    <a:masterClrMapping/>
  </p:clrMapOvr>
  <p:hf sldNum="0"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0F3F0-0B2A-30F2-5108-FBA2B748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14514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01768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84D95-A3AF-8F02-0DE3-9E8837F3A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58493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E0CE-D09D-13D8-9868-3B5B197D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888" y="62243"/>
            <a:ext cx="947113" cy="11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0608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C693C5-DD98-AC19-3152-F9560029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98" y="28577"/>
            <a:ext cx="896190" cy="1109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ct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834397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7948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FBDFD6-79DA-D6BE-0448-96C8DCC1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-47948"/>
            <a:ext cx="896190" cy="1109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127003"/>
            <a:ext cx="7011987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011987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accent6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3122427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F7E10-430C-4E25-987A-D9E8ADAA7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8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370A5-1740-3ABE-F0A5-C7BCD001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23227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/>
        </p:nvPicPr>
        <p:blipFill rotWithShape="1"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9"/>
            <a:ext cx="9144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" y="1697038"/>
            <a:ext cx="8810625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 dirty="0"/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/>
        </p:nvSpPr>
        <p:spPr>
          <a:xfrm>
            <a:off x="8144693" y="6588371"/>
            <a:ext cx="1162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6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/>
        </p:nvSpPr>
        <p:spPr>
          <a:xfrm>
            <a:off x="29381" y="6588371"/>
            <a:ext cx="17830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/>
        </p:nvSpPr>
        <p:spPr>
          <a:xfrm>
            <a:off x="3360421" y="6572476"/>
            <a:ext cx="25472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89117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  <p:sldLayoutId id="2147483721" r:id="rId37"/>
    <p:sldLayoutId id="2147483722" r:id="rId38"/>
    <p:sldLayoutId id="2147483723" r:id="rId39"/>
    <p:sldLayoutId id="2147483724" r:id="rId40"/>
    <p:sldLayoutId id="2147483725" r:id="rId41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1875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Security and Forensics</a:t>
            </a:r>
            <a:br>
              <a:rPr lang="en-US" dirty="0"/>
            </a:br>
            <a:r>
              <a:rPr lang="en-US" sz="1400" dirty="0"/>
              <a:t>AICT006-4-2-DSF Version 2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Acquisition and Data Recovery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47870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245660" y="1838325"/>
            <a:ext cx="8693624" cy="484907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b="1" i="1" dirty="0">
                <a:solidFill>
                  <a:srgbClr val="0070C0"/>
                </a:solidFill>
              </a:rPr>
              <a:t>Design goals (continued)</a:t>
            </a:r>
          </a:p>
          <a:p>
            <a:pPr algn="just" eaLnBrk="1" hangingPunct="1"/>
            <a:r>
              <a:rPr lang="en-US" sz="2400" b="1" i="1" dirty="0">
                <a:solidFill>
                  <a:srgbClr val="FF0000"/>
                </a:solidFill>
              </a:rPr>
              <a:t>File extensions </a:t>
            </a:r>
            <a:r>
              <a:rPr lang="en-US" sz="2400" dirty="0"/>
              <a:t>include </a:t>
            </a:r>
            <a:r>
              <a:rPr lang="en-US" sz="2400" b="1" dirty="0"/>
              <a:t>.</a:t>
            </a:r>
            <a:r>
              <a:rPr lang="en-US" sz="2400" b="1" dirty="0" err="1"/>
              <a:t>afd</a:t>
            </a:r>
            <a:r>
              <a:rPr lang="en-US" sz="2400" b="1" dirty="0"/>
              <a:t> </a:t>
            </a:r>
            <a:r>
              <a:rPr lang="en-US" sz="2400" dirty="0"/>
              <a:t>for </a:t>
            </a:r>
            <a:r>
              <a:rPr lang="en-US" sz="2400" b="1" dirty="0"/>
              <a:t>segmented image </a:t>
            </a:r>
            <a:r>
              <a:rPr lang="en-US" sz="2400" dirty="0"/>
              <a:t>files and </a:t>
            </a:r>
            <a:r>
              <a:rPr lang="en-US" sz="2400" b="1" dirty="0"/>
              <a:t>.</a:t>
            </a:r>
            <a:r>
              <a:rPr lang="en-US" sz="2400" b="1" dirty="0" err="1"/>
              <a:t>afm</a:t>
            </a:r>
            <a:r>
              <a:rPr lang="en-US" sz="2400" dirty="0"/>
              <a:t> for </a:t>
            </a:r>
            <a:r>
              <a:rPr lang="en-US" sz="2400" b="1" dirty="0"/>
              <a:t>AFF</a:t>
            </a:r>
            <a:r>
              <a:rPr lang="en-US" sz="2400" dirty="0"/>
              <a:t> </a:t>
            </a:r>
            <a:r>
              <a:rPr lang="en-US" sz="2400" b="1" dirty="0"/>
              <a:t>metadata</a:t>
            </a:r>
          </a:p>
          <a:p>
            <a:pPr eaLnBrk="1" hangingPunct="1"/>
            <a:r>
              <a:rPr lang="en-US" sz="2400" b="1" i="1" dirty="0"/>
              <a:t>AFF</a:t>
            </a:r>
            <a:r>
              <a:rPr lang="en-US" sz="2400" dirty="0"/>
              <a:t> is open source</a:t>
            </a:r>
          </a:p>
          <a:p>
            <a:pPr algn="just"/>
            <a:r>
              <a:rPr lang="en-US" sz="2400" dirty="0"/>
              <a:t>Contains </a:t>
            </a:r>
            <a:r>
              <a:rPr lang="en-US" sz="2400" b="1" i="1" dirty="0">
                <a:solidFill>
                  <a:srgbClr val="FF0000"/>
                </a:solidFill>
              </a:rPr>
              <a:t>video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i="1" dirty="0"/>
              <a:t>audio</a:t>
            </a:r>
            <a:r>
              <a:rPr lang="en-US" sz="2400" dirty="0"/>
              <a:t> clips, as well as </a:t>
            </a:r>
            <a:r>
              <a:rPr lang="en-US" sz="2400" b="1" i="1" dirty="0">
                <a:solidFill>
                  <a:srgbClr val="FF0000"/>
                </a:solidFill>
              </a:rPr>
              <a:t>metadata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information for that content and project. </a:t>
            </a:r>
          </a:p>
          <a:p>
            <a:pPr algn="just"/>
            <a:r>
              <a:rPr lang="en-US" sz="2400" dirty="0"/>
              <a:t>Also used for </a:t>
            </a:r>
            <a:r>
              <a:rPr lang="en-US" sz="2400" b="1" i="1" dirty="0">
                <a:solidFill>
                  <a:srgbClr val="FF0000"/>
                </a:solidFill>
              </a:rPr>
              <a:t>disk image files</a:t>
            </a:r>
            <a:endParaRPr lang="en-US" sz="2400" dirty="0"/>
          </a:p>
          <a:p>
            <a:pPr algn="just"/>
            <a:r>
              <a:rPr lang="en-US" sz="2400" b="1" i="1" dirty="0">
                <a:solidFill>
                  <a:srgbClr val="FF0000"/>
                </a:solidFill>
              </a:rPr>
              <a:t>Easy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to </a:t>
            </a:r>
            <a:r>
              <a:rPr lang="en-US" sz="2400" b="1" i="1" dirty="0"/>
              <a:t>move working/project content</a:t>
            </a:r>
            <a:r>
              <a:rPr lang="en-US" sz="2400" dirty="0"/>
              <a:t> from one application to another.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Advanced Forensics Format (continued)</a:t>
            </a:r>
          </a:p>
        </p:txBody>
      </p:sp>
    </p:spTree>
    <p:extLst>
      <p:ext uri="{BB962C8B-B14F-4D97-AF65-F5344CB8AC3E}">
        <p14:creationId xmlns:p14="http://schemas.microsoft.com/office/powerpoint/2010/main" val="1384881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b="1" i="1" dirty="0">
                <a:solidFill>
                  <a:srgbClr val="0070C0"/>
                </a:solidFill>
              </a:rPr>
              <a:t>Types of acquisitions</a:t>
            </a:r>
          </a:p>
          <a:p>
            <a:pPr lvl="1" eaLnBrk="1" hangingPunct="1"/>
            <a:r>
              <a:rPr lang="en-US" b="1" i="1" dirty="0">
                <a:solidFill>
                  <a:srgbClr val="FF0000"/>
                </a:solidFill>
              </a:rPr>
              <a:t>Static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acquisitions</a:t>
            </a:r>
            <a:r>
              <a:rPr lang="en-US" dirty="0"/>
              <a:t> and </a:t>
            </a:r>
            <a:r>
              <a:rPr lang="en-US" b="1" i="1" dirty="0">
                <a:solidFill>
                  <a:srgbClr val="FF0000"/>
                </a:solidFill>
              </a:rPr>
              <a:t>live</a:t>
            </a:r>
            <a:r>
              <a:rPr lang="en-US" b="1" dirty="0"/>
              <a:t> acquisitions</a:t>
            </a:r>
          </a:p>
          <a:p>
            <a:pPr eaLnBrk="1" hangingPunct="1"/>
            <a:r>
              <a:rPr lang="en-US" b="1" i="1" dirty="0"/>
              <a:t>Four methods</a:t>
            </a:r>
          </a:p>
          <a:p>
            <a:pPr lvl="1" eaLnBrk="1" hangingPunct="1"/>
            <a:r>
              <a:rPr lang="en-US" dirty="0"/>
              <a:t>Bit-stream disk-to-image file</a:t>
            </a:r>
          </a:p>
          <a:p>
            <a:pPr lvl="1" eaLnBrk="1" hangingPunct="1"/>
            <a:r>
              <a:rPr lang="en-US" dirty="0"/>
              <a:t>Bit-stream disk-to-disk</a:t>
            </a:r>
          </a:p>
          <a:p>
            <a:pPr lvl="1" eaLnBrk="1" hangingPunct="1"/>
            <a:r>
              <a:rPr lang="en-US" dirty="0"/>
              <a:t>Logical</a:t>
            </a:r>
          </a:p>
          <a:p>
            <a:pPr lvl="1" eaLnBrk="1" hangingPunct="1"/>
            <a:r>
              <a:rPr lang="en-US" dirty="0"/>
              <a:t>Sparse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Determining the Best Acquisition Method</a:t>
            </a:r>
          </a:p>
        </p:txBody>
      </p:sp>
    </p:spTree>
    <p:extLst>
      <p:ext uri="{BB962C8B-B14F-4D97-AF65-F5344CB8AC3E}">
        <p14:creationId xmlns:p14="http://schemas.microsoft.com/office/powerpoint/2010/main" val="2437506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828800"/>
            <a:ext cx="8077200" cy="4267200"/>
          </a:xfrm>
        </p:spPr>
        <p:txBody>
          <a:bodyPr/>
          <a:lstStyle/>
          <a:p>
            <a:pPr eaLnBrk="1" hangingPunct="1"/>
            <a:r>
              <a:rPr lang="en-US" dirty="0"/>
              <a:t>Most </a:t>
            </a:r>
            <a:r>
              <a:rPr lang="en-US" b="1" i="1" dirty="0">
                <a:solidFill>
                  <a:srgbClr val="FF0000"/>
                </a:solidFill>
              </a:rPr>
              <a:t>common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method</a:t>
            </a:r>
          </a:p>
          <a:p>
            <a:pPr eaLnBrk="1" hangingPunct="1"/>
            <a:r>
              <a:rPr lang="en-US" dirty="0"/>
              <a:t>Can make </a:t>
            </a:r>
            <a:r>
              <a:rPr lang="en-US" b="1" i="1" dirty="0">
                <a:solidFill>
                  <a:srgbClr val="FF0000"/>
                </a:solidFill>
              </a:rPr>
              <a:t>more than one copy</a:t>
            </a:r>
          </a:p>
          <a:p>
            <a:pPr eaLnBrk="1" hangingPunct="1"/>
            <a:r>
              <a:rPr lang="en-US" dirty="0"/>
              <a:t>Copies are </a:t>
            </a:r>
            <a:r>
              <a:rPr lang="en-US" b="1" i="1" dirty="0">
                <a:solidFill>
                  <a:srgbClr val="FF0000"/>
                </a:solidFill>
              </a:rPr>
              <a:t>bit-for-bit</a:t>
            </a:r>
            <a:r>
              <a:rPr lang="en-US" dirty="0"/>
              <a:t> replications of the original drive</a:t>
            </a:r>
          </a:p>
          <a:p>
            <a:pPr eaLnBrk="1" hangingPunct="1"/>
            <a:r>
              <a:rPr lang="en-US" b="1" i="1" dirty="0">
                <a:solidFill>
                  <a:srgbClr val="FF0000"/>
                </a:solidFill>
              </a:rPr>
              <a:t>Tools</a:t>
            </a:r>
            <a:r>
              <a:rPr lang="en-US" dirty="0"/>
              <a:t>: </a:t>
            </a:r>
            <a:r>
              <a:rPr lang="en-US" dirty="0" err="1"/>
              <a:t>ProDiscover</a:t>
            </a:r>
            <a:r>
              <a:rPr lang="en-US" dirty="0"/>
              <a:t>, </a:t>
            </a:r>
            <a:r>
              <a:rPr lang="en-US" dirty="0" err="1"/>
              <a:t>EnCase</a:t>
            </a:r>
            <a:r>
              <a:rPr lang="en-US" dirty="0"/>
              <a:t>, FTK, SMART, Sleuth Kit, X-Ways, </a:t>
            </a:r>
            <a:r>
              <a:rPr lang="en-US" dirty="0" err="1"/>
              <a:t>iLook</a:t>
            </a:r>
            <a:endParaRPr lang="en-US" dirty="0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Bit-stream </a:t>
            </a:r>
            <a:br>
              <a:rPr lang="en-US" u="sng" dirty="0"/>
            </a:br>
            <a:r>
              <a:rPr lang="en-US" u="sng" dirty="0"/>
              <a:t>disk-to-image file</a:t>
            </a:r>
          </a:p>
        </p:txBody>
      </p:sp>
    </p:spTree>
    <p:extLst>
      <p:ext uri="{BB962C8B-B14F-4D97-AF65-F5344CB8AC3E}">
        <p14:creationId xmlns:p14="http://schemas.microsoft.com/office/powerpoint/2010/main" val="530606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828800"/>
            <a:ext cx="8077200" cy="4267200"/>
          </a:xfrm>
        </p:spPr>
        <p:txBody>
          <a:bodyPr/>
          <a:lstStyle/>
          <a:p>
            <a:pPr eaLnBrk="1" hangingPunct="1"/>
            <a:r>
              <a:rPr lang="en-US" sz="2400" dirty="0"/>
              <a:t>Used </a:t>
            </a:r>
            <a:r>
              <a:rPr lang="en-US" sz="2400" b="1" i="1" dirty="0"/>
              <a:t>when</a:t>
            </a:r>
            <a:r>
              <a:rPr lang="en-US" sz="2400" dirty="0"/>
              <a:t> </a:t>
            </a:r>
            <a:r>
              <a:rPr lang="en-US" sz="2400" b="1" i="1" dirty="0"/>
              <a:t>disk-to-image</a:t>
            </a:r>
            <a:r>
              <a:rPr lang="en-US" sz="2400" dirty="0"/>
              <a:t> copy is </a:t>
            </a:r>
            <a:r>
              <a:rPr lang="en-US" sz="2400" b="1" i="1" dirty="0">
                <a:solidFill>
                  <a:srgbClr val="FF0000"/>
                </a:solidFill>
              </a:rPr>
              <a:t>not possible</a:t>
            </a:r>
          </a:p>
          <a:p>
            <a:pPr lvl="1" algn="just" eaLnBrk="1" hangingPunct="1"/>
            <a:r>
              <a:rPr lang="en-US" sz="2400" dirty="0"/>
              <a:t>Because of </a:t>
            </a:r>
            <a:r>
              <a:rPr lang="en-US" sz="2400" b="1" i="1" dirty="0"/>
              <a:t>hardware</a:t>
            </a:r>
            <a:r>
              <a:rPr lang="en-US" sz="2400" dirty="0"/>
              <a:t> or </a:t>
            </a:r>
            <a:r>
              <a:rPr lang="en-US" sz="2400" b="1" i="1" dirty="0"/>
              <a:t>software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errors</a:t>
            </a:r>
            <a:r>
              <a:rPr lang="en-US" sz="2400" dirty="0"/>
              <a:t> or incompatibilities / conflict</a:t>
            </a:r>
          </a:p>
          <a:p>
            <a:pPr lvl="1" algn="just" eaLnBrk="1" hangingPunct="1"/>
            <a:r>
              <a:rPr lang="en-US" sz="2400" dirty="0"/>
              <a:t>This problem is more common when </a:t>
            </a:r>
            <a:r>
              <a:rPr lang="en-US" sz="2400" b="1" i="1" dirty="0"/>
              <a:t>acquiring </a:t>
            </a:r>
            <a:r>
              <a:rPr lang="en-US" sz="2400" b="1" i="1" dirty="0">
                <a:solidFill>
                  <a:srgbClr val="FF0000"/>
                </a:solidFill>
              </a:rPr>
              <a:t>older</a:t>
            </a:r>
            <a:r>
              <a:rPr lang="en-US" sz="2400" b="1" i="1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drives</a:t>
            </a:r>
          </a:p>
          <a:p>
            <a:pPr algn="just" eaLnBrk="1" hangingPunct="1"/>
            <a:r>
              <a:rPr lang="en-US" sz="2400" dirty="0"/>
              <a:t>Adjusts target disk’s geometry (cylinder, head, and track configuration) to match the suspect's drive</a:t>
            </a:r>
          </a:p>
          <a:p>
            <a:pPr eaLnBrk="1" hangingPunct="1"/>
            <a:r>
              <a:rPr lang="en-US" sz="2400" b="1" i="1" dirty="0">
                <a:solidFill>
                  <a:srgbClr val="FF0000"/>
                </a:solidFill>
              </a:rPr>
              <a:t>Tools</a:t>
            </a:r>
            <a:r>
              <a:rPr lang="en-US" sz="2400" dirty="0"/>
              <a:t>: </a:t>
            </a:r>
            <a:r>
              <a:rPr lang="en-US" sz="2400" dirty="0" err="1"/>
              <a:t>EnCase</a:t>
            </a:r>
            <a:r>
              <a:rPr lang="en-US" sz="2400" dirty="0"/>
              <a:t>, </a:t>
            </a:r>
            <a:r>
              <a:rPr lang="en-US" sz="2400" dirty="0" err="1"/>
              <a:t>SafeBack</a:t>
            </a:r>
            <a:r>
              <a:rPr lang="en-US" sz="2400" dirty="0"/>
              <a:t> (MS-DOS), Snap Copy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Bit-stream </a:t>
            </a:r>
            <a:br>
              <a:rPr lang="en-US" u="sng" dirty="0"/>
            </a:br>
            <a:r>
              <a:rPr lang="en-US" u="sng" dirty="0"/>
              <a:t>disk-to-disk</a:t>
            </a:r>
          </a:p>
        </p:txBody>
      </p:sp>
    </p:spTree>
    <p:extLst>
      <p:ext uri="{BB962C8B-B14F-4D97-AF65-F5344CB8AC3E}">
        <p14:creationId xmlns:p14="http://schemas.microsoft.com/office/powerpoint/2010/main" val="1082673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When your </a:t>
            </a:r>
            <a:r>
              <a:rPr lang="en-US" sz="2400" b="1" i="1" dirty="0">
                <a:solidFill>
                  <a:srgbClr val="FF0000"/>
                </a:solidFill>
              </a:rPr>
              <a:t>time is limited</a:t>
            </a:r>
            <a:r>
              <a:rPr lang="en-US" sz="2400" dirty="0"/>
              <a:t>, and evidence </a:t>
            </a:r>
            <a:r>
              <a:rPr lang="en-US" sz="2400" b="1" i="1" dirty="0"/>
              <a:t>disk</a:t>
            </a:r>
            <a:r>
              <a:rPr lang="en-US" sz="2400" dirty="0"/>
              <a:t> </a:t>
            </a:r>
            <a:r>
              <a:rPr lang="en-US" sz="2400" b="1" i="1" dirty="0"/>
              <a:t>is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large</a:t>
            </a:r>
          </a:p>
          <a:p>
            <a:pPr algn="just" eaLnBrk="1" hangingPunct="1"/>
            <a:r>
              <a:rPr lang="en-US" sz="2400" dirty="0"/>
              <a:t>Logical acquisition captures </a:t>
            </a:r>
            <a:r>
              <a:rPr lang="en-US" sz="2400" b="1" i="1" dirty="0">
                <a:solidFill>
                  <a:srgbClr val="FF0000"/>
                </a:solidFill>
              </a:rPr>
              <a:t>only specific files </a:t>
            </a:r>
            <a:r>
              <a:rPr lang="en-US" sz="2400" dirty="0"/>
              <a:t>of interest to the case</a:t>
            </a:r>
          </a:p>
          <a:p>
            <a:pPr lvl="1" eaLnBrk="1" hangingPunct="1"/>
            <a:r>
              <a:rPr lang="en-US" sz="2400" dirty="0"/>
              <a:t>Such as Outlook </a:t>
            </a:r>
            <a:r>
              <a:rPr lang="en-US" sz="2400" b="1" dirty="0"/>
              <a:t>.</a:t>
            </a:r>
            <a:r>
              <a:rPr lang="en-US" sz="2400" b="1" dirty="0" err="1"/>
              <a:t>pst</a:t>
            </a:r>
            <a:r>
              <a:rPr lang="en-US" sz="2400" b="1" dirty="0"/>
              <a:t> </a:t>
            </a:r>
            <a:r>
              <a:rPr lang="en-US" sz="2400" dirty="0"/>
              <a:t>or </a:t>
            </a:r>
            <a:r>
              <a:rPr lang="en-US" sz="2400" b="1" dirty="0"/>
              <a:t>.</a:t>
            </a:r>
            <a:r>
              <a:rPr lang="en-US" sz="2400" b="1" dirty="0" err="1"/>
              <a:t>ost</a:t>
            </a:r>
            <a:r>
              <a:rPr lang="en-US" sz="2400" b="1" dirty="0"/>
              <a:t> </a:t>
            </a:r>
            <a:r>
              <a:rPr lang="en-US" sz="2400" dirty="0"/>
              <a:t>files</a:t>
            </a:r>
          </a:p>
          <a:p>
            <a:pPr eaLnBrk="1" hangingPunct="1"/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Sparse</a:t>
            </a:r>
            <a:r>
              <a:rPr lang="en-US" sz="2400" dirty="0"/>
              <a:t> acquisition </a:t>
            </a:r>
            <a:r>
              <a:rPr lang="en-US" sz="2400" b="1" i="1" dirty="0"/>
              <a:t>collects</a:t>
            </a:r>
            <a:r>
              <a:rPr lang="en-US" sz="2400" dirty="0"/>
              <a:t> </a:t>
            </a:r>
            <a:r>
              <a:rPr lang="en-US" sz="2400" b="1" i="1" dirty="0"/>
              <a:t>only some of the data</a:t>
            </a:r>
          </a:p>
          <a:p>
            <a:pPr lvl="1" eaLnBrk="1" hangingPunct="1"/>
            <a:r>
              <a:rPr lang="en-US" sz="2400" dirty="0"/>
              <a:t>I am finding contradictory claims about this—wait until we have a real example for clarity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Logical Acquisition and Sparse Acquisition</a:t>
            </a:r>
          </a:p>
        </p:txBody>
      </p:sp>
    </p:spTree>
    <p:extLst>
      <p:ext uri="{BB962C8B-B14F-4D97-AF65-F5344CB8AC3E}">
        <p14:creationId xmlns:p14="http://schemas.microsoft.com/office/powerpoint/2010/main" val="1750297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354842" y="1709999"/>
            <a:ext cx="8611737" cy="4827280"/>
          </a:xfrm>
        </p:spPr>
        <p:txBody>
          <a:bodyPr/>
          <a:lstStyle/>
          <a:p>
            <a:pPr algn="just" eaLnBrk="1" hangingPunct="1"/>
            <a:r>
              <a:rPr lang="en-US" sz="2400" dirty="0"/>
              <a:t>Lossless compression might compress a disk image by </a:t>
            </a:r>
            <a:r>
              <a:rPr lang="en-US" sz="2400" b="1" i="1" dirty="0"/>
              <a:t>50%</a:t>
            </a:r>
            <a:r>
              <a:rPr lang="en-US" sz="2400" dirty="0"/>
              <a:t> or more</a:t>
            </a:r>
          </a:p>
          <a:p>
            <a:pPr algn="just" eaLnBrk="1" hangingPunct="1"/>
            <a:r>
              <a:rPr lang="en-US" sz="2400" dirty="0"/>
              <a:t>But files that are already compressed, like </a:t>
            </a:r>
            <a:r>
              <a:rPr lang="en-US" sz="2400" b="1" i="1" dirty="0"/>
              <a:t>ZIP</a:t>
            </a:r>
            <a:r>
              <a:rPr lang="en-US" sz="2400" dirty="0"/>
              <a:t> files, won’t compress much more</a:t>
            </a:r>
          </a:p>
          <a:p>
            <a:pPr lvl="1" algn="just" eaLnBrk="1" hangingPunct="1"/>
            <a:r>
              <a:rPr lang="en-US" sz="2400" dirty="0"/>
              <a:t>Error in textbook: JPEGs use </a:t>
            </a:r>
            <a:r>
              <a:rPr lang="en-US" sz="2400" b="1" i="1" dirty="0"/>
              <a:t>lossy compression </a:t>
            </a:r>
            <a:r>
              <a:rPr lang="en-US" sz="2400" dirty="0"/>
              <a:t>and degrade image quality </a:t>
            </a:r>
          </a:p>
          <a:p>
            <a:pPr lvl="1" algn="just"/>
            <a:r>
              <a:rPr lang="en-US" sz="2400" b="1" i="1" dirty="0">
                <a:solidFill>
                  <a:srgbClr val="FF0000"/>
                </a:solidFill>
              </a:rPr>
              <a:t>Lossy compression</a:t>
            </a:r>
            <a:r>
              <a:rPr lang="en-US" sz="2400" dirty="0"/>
              <a:t>: all </a:t>
            </a:r>
            <a:r>
              <a:rPr lang="en-US" sz="2400" b="1" i="1" dirty="0"/>
              <a:t>original data </a:t>
            </a:r>
            <a:r>
              <a:rPr lang="en-US" sz="2400" dirty="0"/>
              <a:t>can be recovered when the file is </a:t>
            </a:r>
            <a:r>
              <a:rPr lang="en-US" sz="2400" b="1" i="1" dirty="0"/>
              <a:t>uncompressed</a:t>
            </a:r>
            <a:r>
              <a:rPr lang="en-US" sz="2400" dirty="0"/>
              <a:t>.</a:t>
            </a:r>
          </a:p>
          <a:p>
            <a:pPr lvl="1" algn="just" eaLnBrk="1" hangingPunct="1"/>
            <a:r>
              <a:rPr lang="en-US" sz="2400" dirty="0"/>
              <a:t>Use </a:t>
            </a:r>
            <a:r>
              <a:rPr lang="en-US" sz="2400" b="1" i="1" dirty="0">
                <a:solidFill>
                  <a:srgbClr val="FF0000"/>
                </a:solidFill>
              </a:rPr>
              <a:t>MD5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or </a:t>
            </a:r>
            <a:r>
              <a:rPr lang="en-US" sz="2400" b="1" i="1" dirty="0">
                <a:solidFill>
                  <a:srgbClr val="FF0000"/>
                </a:solidFill>
              </a:rPr>
              <a:t>SHA-1 </a:t>
            </a:r>
            <a:r>
              <a:rPr lang="en-US" sz="2400" dirty="0"/>
              <a:t>hash to verify the image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Compressing </a:t>
            </a:r>
            <a:br>
              <a:rPr lang="en-US" u="sng" dirty="0"/>
            </a:br>
            <a:r>
              <a:rPr lang="en-US" u="sng" dirty="0"/>
              <a:t>Disk Images</a:t>
            </a:r>
          </a:p>
        </p:txBody>
      </p:sp>
    </p:spTree>
    <p:extLst>
      <p:ext uri="{BB962C8B-B14F-4D97-AF65-F5344CB8AC3E}">
        <p14:creationId xmlns:p14="http://schemas.microsoft.com/office/powerpoint/2010/main" val="1585407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18364" y="1838325"/>
            <a:ext cx="8147714" cy="5019675"/>
          </a:xfrm>
        </p:spPr>
        <p:txBody>
          <a:bodyPr/>
          <a:lstStyle/>
          <a:p>
            <a:pPr algn="just" eaLnBrk="1" hangingPunct="1"/>
            <a:r>
              <a:rPr lang="en-US" sz="2400" dirty="0"/>
              <a:t>When working with </a:t>
            </a:r>
            <a:r>
              <a:rPr lang="en-US" sz="2400" b="1" i="1" dirty="0"/>
              <a:t>large drives</a:t>
            </a:r>
            <a:r>
              <a:rPr lang="en-US" sz="2400" dirty="0"/>
              <a:t>, an alternative is using </a:t>
            </a:r>
            <a:r>
              <a:rPr lang="en-US" sz="2400" b="1" i="1" dirty="0">
                <a:solidFill>
                  <a:srgbClr val="FF0000"/>
                </a:solidFill>
              </a:rPr>
              <a:t>tape backup systems</a:t>
            </a:r>
          </a:p>
          <a:p>
            <a:pPr eaLnBrk="1" hangingPunct="1"/>
            <a:r>
              <a:rPr lang="en-US" sz="2400" b="1" i="1" dirty="0">
                <a:solidFill>
                  <a:srgbClr val="FF0000"/>
                </a:solidFill>
              </a:rPr>
              <a:t>No limit</a:t>
            </a:r>
            <a:r>
              <a:rPr lang="en-US" sz="2400" dirty="0"/>
              <a:t> to size of data acquisition</a:t>
            </a:r>
          </a:p>
          <a:p>
            <a:pPr lvl="1" eaLnBrk="1" hangingPunct="1"/>
            <a:r>
              <a:rPr lang="en-US" sz="2400" dirty="0"/>
              <a:t>Just use many tapes</a:t>
            </a:r>
          </a:p>
          <a:p>
            <a:pPr eaLnBrk="1" hangingPunct="1"/>
            <a:r>
              <a:rPr lang="en-US" sz="2400" dirty="0"/>
              <a:t>But it’s </a:t>
            </a:r>
            <a:r>
              <a:rPr lang="en-US" sz="2400" b="1" i="1" dirty="0">
                <a:solidFill>
                  <a:srgbClr val="FF0000"/>
                </a:solidFill>
              </a:rPr>
              <a:t>slow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Tape Backup</a:t>
            </a:r>
          </a:p>
        </p:txBody>
      </p:sp>
    </p:spTree>
    <p:extLst>
      <p:ext uri="{BB962C8B-B14F-4D97-AF65-F5344CB8AC3E}">
        <p14:creationId xmlns:p14="http://schemas.microsoft.com/office/powerpoint/2010/main" val="6029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0376" y="1709999"/>
            <a:ext cx="8052179" cy="3203195"/>
          </a:xfrm>
        </p:spPr>
        <p:txBody>
          <a:bodyPr/>
          <a:lstStyle/>
          <a:p>
            <a:pPr algn="just" eaLnBrk="1" hangingPunct="1"/>
            <a:r>
              <a:rPr lang="en-US" sz="2400" dirty="0"/>
              <a:t>In civil litigation, a </a:t>
            </a:r>
            <a:r>
              <a:rPr lang="en-US" sz="2400" b="1" u="sng" dirty="0"/>
              <a:t>discovery order </a:t>
            </a:r>
            <a:r>
              <a:rPr lang="en-US" sz="2400" dirty="0"/>
              <a:t>may require you to </a:t>
            </a:r>
            <a:r>
              <a:rPr lang="en-US" sz="2400" b="1" i="1" dirty="0"/>
              <a:t>return</a:t>
            </a:r>
            <a:r>
              <a:rPr lang="en-US" sz="2400" dirty="0"/>
              <a:t> the original disk </a:t>
            </a:r>
            <a:r>
              <a:rPr lang="en-US" sz="2400" b="1" i="1" dirty="0"/>
              <a:t>after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imaging</a:t>
            </a:r>
            <a:r>
              <a:rPr lang="en-US" sz="2400" dirty="0"/>
              <a:t> it</a:t>
            </a:r>
          </a:p>
          <a:p>
            <a:pPr algn="just" eaLnBrk="1" hangingPunct="1"/>
            <a:r>
              <a:rPr lang="en-US" sz="2400" dirty="0"/>
              <a:t>If you cannot retain the disk, make sure you make the correct type of copy (</a:t>
            </a:r>
            <a:r>
              <a:rPr lang="en-US" sz="2400" b="1" i="1" dirty="0"/>
              <a:t>logical</a:t>
            </a:r>
            <a:r>
              <a:rPr lang="en-US" sz="2400" dirty="0"/>
              <a:t> or </a:t>
            </a:r>
            <a:r>
              <a:rPr lang="en-US" sz="2400" b="1" i="1" dirty="0"/>
              <a:t>bitstream</a:t>
            </a:r>
            <a:r>
              <a:rPr lang="en-US" sz="2400" dirty="0"/>
              <a:t>) </a:t>
            </a:r>
          </a:p>
          <a:p>
            <a:pPr lvl="1" algn="just" eaLnBrk="1" hangingPunct="1"/>
            <a:r>
              <a:rPr lang="en-US" sz="2400" dirty="0"/>
              <a:t>Ask your client attorney or your supervisor what is required</a:t>
            </a:r>
            <a:r>
              <a:rPr lang="en-US" sz="2400" b="1" i="1" dirty="0"/>
              <a:t> </a:t>
            </a:r>
            <a:r>
              <a:rPr lang="en-US" sz="2400" dirty="0"/>
              <a:t>—</a:t>
            </a:r>
            <a:r>
              <a:rPr lang="en-US" sz="2400" b="1" i="1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you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usually only have one chance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Returning </a:t>
            </a:r>
            <a:br>
              <a:rPr lang="en-US" u="sng" dirty="0"/>
            </a:br>
            <a:r>
              <a:rPr lang="en-US" u="sng" dirty="0"/>
              <a:t>Evidence Drives</a:t>
            </a:r>
          </a:p>
        </p:txBody>
      </p:sp>
    </p:spTree>
    <p:extLst>
      <p:ext uri="{BB962C8B-B14F-4D97-AF65-F5344CB8AC3E}">
        <p14:creationId xmlns:p14="http://schemas.microsoft.com/office/powerpoint/2010/main" val="4059127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191068" y="1546225"/>
            <a:ext cx="8952932" cy="5019675"/>
          </a:xfrm>
        </p:spPr>
        <p:txBody>
          <a:bodyPr/>
          <a:lstStyle/>
          <a:p>
            <a:pPr eaLnBrk="1" hangingPunct="1"/>
            <a:r>
              <a:rPr lang="en-US" sz="2400" dirty="0"/>
              <a:t>Create a </a:t>
            </a:r>
            <a:r>
              <a:rPr lang="en-US" sz="2400" b="1" i="1" dirty="0">
                <a:solidFill>
                  <a:srgbClr val="FF0000"/>
                </a:solidFill>
              </a:rPr>
              <a:t>duplicate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copy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of your evidence image file</a:t>
            </a:r>
          </a:p>
          <a:p>
            <a:pPr eaLnBrk="1" hangingPunct="1"/>
            <a:r>
              <a:rPr lang="en-US" sz="2400" dirty="0"/>
              <a:t>Make at least </a:t>
            </a:r>
            <a:r>
              <a:rPr lang="en-US" sz="2400" b="1" i="1" dirty="0">
                <a:solidFill>
                  <a:srgbClr val="FF0000"/>
                </a:solidFill>
              </a:rPr>
              <a:t>two images </a:t>
            </a:r>
            <a:r>
              <a:rPr lang="en-US" sz="2400" dirty="0"/>
              <a:t>of digital evidence</a:t>
            </a:r>
          </a:p>
          <a:p>
            <a:pPr lvl="1" eaLnBrk="1" hangingPunct="1"/>
            <a:r>
              <a:rPr lang="en-US" sz="2400" dirty="0"/>
              <a:t>Use </a:t>
            </a:r>
            <a:r>
              <a:rPr lang="en-US" sz="2400" b="1" i="1" dirty="0">
                <a:solidFill>
                  <a:srgbClr val="FF0000"/>
                </a:solidFill>
                <a:cs typeface="ＭＳ Ｐゴシック" charset="0"/>
              </a:rPr>
              <a:t>different</a:t>
            </a:r>
            <a:r>
              <a:rPr lang="en-US" sz="2400" dirty="0"/>
              <a:t> tools or techniques</a:t>
            </a:r>
          </a:p>
          <a:p>
            <a:pPr eaLnBrk="1" hangingPunct="1"/>
            <a:r>
              <a:rPr lang="en-US" sz="2400" dirty="0"/>
              <a:t>Copy host protected area of a disk drive as well</a:t>
            </a:r>
          </a:p>
          <a:p>
            <a:pPr lvl="1" algn="just" eaLnBrk="1" hangingPunct="1"/>
            <a:r>
              <a:rPr lang="en-US" sz="2400" dirty="0"/>
              <a:t>Consider using a </a:t>
            </a:r>
            <a:r>
              <a:rPr lang="en-US" sz="2400" b="1" i="1" dirty="0">
                <a:solidFill>
                  <a:srgbClr val="FF0000"/>
                </a:solidFill>
                <a:cs typeface="ＭＳ Ｐゴシック" charset="0"/>
              </a:rPr>
              <a:t>hardware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  <a:cs typeface="ＭＳ Ｐゴシック" charset="0"/>
              </a:rPr>
              <a:t>acquisition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  <a:cs typeface="ＭＳ Ｐゴシック" charset="0"/>
              </a:rPr>
              <a:t>tool</a:t>
            </a:r>
            <a:r>
              <a:rPr lang="en-US" sz="2400" dirty="0"/>
              <a:t> that can access the drive at the BIOS level (link </a:t>
            </a:r>
            <a:r>
              <a:rPr lang="en-US" sz="2400" dirty="0" err="1"/>
              <a:t>Ch</a:t>
            </a:r>
            <a:r>
              <a:rPr lang="en-US" sz="2400" dirty="0"/>
              <a:t> 4c)</a:t>
            </a:r>
          </a:p>
          <a:p>
            <a:pPr eaLnBrk="1" hangingPunct="1"/>
            <a:r>
              <a:rPr lang="en-US" sz="2400" dirty="0"/>
              <a:t>Be prepared to </a:t>
            </a:r>
            <a:r>
              <a:rPr lang="en-US" sz="2400" b="1" i="1" dirty="0">
                <a:solidFill>
                  <a:srgbClr val="FF0000"/>
                </a:solidFill>
              </a:rPr>
              <a:t>deal</a:t>
            </a:r>
            <a:r>
              <a:rPr lang="en-US" sz="2400" dirty="0"/>
              <a:t> with </a:t>
            </a:r>
            <a:r>
              <a:rPr lang="en-US" sz="2400" b="1" i="1" dirty="0">
                <a:solidFill>
                  <a:srgbClr val="FF0000"/>
                </a:solidFill>
              </a:rPr>
              <a:t>encrypted</a:t>
            </a:r>
            <a:r>
              <a:rPr lang="en-US" sz="2400" dirty="0"/>
              <a:t> drives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Contingency Planning for Image Acquisitions</a:t>
            </a:r>
          </a:p>
        </p:txBody>
      </p:sp>
    </p:spTree>
    <p:extLst>
      <p:ext uri="{BB962C8B-B14F-4D97-AF65-F5344CB8AC3E}">
        <p14:creationId xmlns:p14="http://schemas.microsoft.com/office/powerpoint/2010/main" val="973421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0" y="1546226"/>
            <a:ext cx="9144000" cy="4977404"/>
          </a:xfrm>
        </p:spPr>
        <p:txBody>
          <a:bodyPr/>
          <a:lstStyle/>
          <a:p>
            <a:pPr algn="just"/>
            <a:r>
              <a:rPr lang="en-US" sz="2000" dirty="0"/>
              <a:t>Windows BitLocker (</a:t>
            </a:r>
            <a:r>
              <a:rPr lang="en-US" sz="2000" b="1" i="1" dirty="0">
                <a:solidFill>
                  <a:srgbClr val="FF0000"/>
                </a:solidFill>
              </a:rPr>
              <a:t>full disk encryption </a:t>
            </a:r>
            <a:r>
              <a:rPr lang="en-US" sz="2000" dirty="0"/>
              <a:t>feature to protect data by providing </a:t>
            </a:r>
            <a:r>
              <a:rPr lang="en-US" sz="2000" b="1" i="1" dirty="0">
                <a:solidFill>
                  <a:srgbClr val="FF0000"/>
                </a:solidFill>
              </a:rPr>
              <a:t>encryption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for entire volumes.)</a:t>
            </a:r>
          </a:p>
          <a:p>
            <a:r>
              <a:rPr lang="en-US" sz="2000" dirty="0" err="1"/>
              <a:t>TrueCrypt</a:t>
            </a:r>
            <a:r>
              <a:rPr lang="en-US" sz="2000" dirty="0"/>
              <a:t> (it can </a:t>
            </a:r>
            <a:r>
              <a:rPr lang="en-US" sz="2000" b="1" i="1" dirty="0">
                <a:solidFill>
                  <a:srgbClr val="FF0000"/>
                </a:solidFill>
              </a:rPr>
              <a:t>create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 </a:t>
            </a:r>
            <a:r>
              <a:rPr lang="en-US" sz="2000" b="1" i="1" dirty="0"/>
              <a:t>virtual encrypted </a:t>
            </a:r>
            <a:r>
              <a:rPr lang="en-US" sz="2000" dirty="0"/>
              <a:t>disk </a:t>
            </a:r>
            <a:r>
              <a:rPr lang="en-US" sz="2000" b="1" i="1" dirty="0"/>
              <a:t>within</a:t>
            </a:r>
            <a:r>
              <a:rPr lang="en-US" sz="2000" dirty="0"/>
              <a:t> </a:t>
            </a:r>
            <a:r>
              <a:rPr lang="en-US" sz="2000" b="1" i="1" dirty="0"/>
              <a:t>a</a:t>
            </a:r>
            <a:r>
              <a:rPr lang="en-US" sz="2000" dirty="0"/>
              <a:t> </a:t>
            </a:r>
            <a:r>
              <a:rPr lang="en-US" sz="2000" b="1" i="1" dirty="0"/>
              <a:t>file</a:t>
            </a:r>
            <a:r>
              <a:rPr lang="en-US" sz="2000" dirty="0"/>
              <a:t>, or </a:t>
            </a:r>
            <a:r>
              <a:rPr lang="en-US" sz="2000" b="1" i="1" dirty="0">
                <a:solidFill>
                  <a:srgbClr val="FF0000"/>
                </a:solidFill>
              </a:rPr>
              <a:t>encrypt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i="1" dirty="0"/>
              <a:t>a partition </a:t>
            </a:r>
            <a:r>
              <a:rPr lang="en-US" sz="2000" dirty="0"/>
              <a:t>or the </a:t>
            </a:r>
            <a:r>
              <a:rPr lang="en-US" sz="2000" b="1" i="1" dirty="0"/>
              <a:t>whole</a:t>
            </a:r>
            <a:r>
              <a:rPr lang="en-US" sz="2000" dirty="0"/>
              <a:t> storage device)</a:t>
            </a:r>
          </a:p>
          <a:p>
            <a:pPr algn="just"/>
            <a:r>
              <a:rPr lang="en-US" sz="2000" dirty="0"/>
              <a:t>If the machine is </a:t>
            </a:r>
            <a:r>
              <a:rPr lang="en-US" sz="2000" b="1" i="1" dirty="0">
                <a:solidFill>
                  <a:srgbClr val="FF0000"/>
                </a:solidFill>
              </a:rPr>
              <a:t>on</a:t>
            </a:r>
            <a:r>
              <a:rPr lang="en-US" sz="2000" dirty="0"/>
              <a:t>, a live acquisition will capture the </a:t>
            </a:r>
            <a:r>
              <a:rPr lang="en-US" sz="2000" b="1" i="1" dirty="0">
                <a:solidFill>
                  <a:srgbClr val="FF0000"/>
                </a:solidFill>
              </a:rPr>
              <a:t>decrypted</a:t>
            </a:r>
            <a:r>
              <a:rPr lang="en-US" sz="2000" dirty="0"/>
              <a:t> hard drive</a:t>
            </a:r>
          </a:p>
          <a:p>
            <a:r>
              <a:rPr lang="en-US" sz="2000" dirty="0"/>
              <a:t>Otherwise, you will need the key or passphrase</a:t>
            </a:r>
          </a:p>
          <a:p>
            <a:pPr lvl="1"/>
            <a:r>
              <a:rPr lang="en-US" sz="2000" dirty="0"/>
              <a:t>The suspect may provide it</a:t>
            </a:r>
          </a:p>
          <a:p>
            <a:pPr lvl="1"/>
            <a:r>
              <a:rPr lang="en-US" sz="2000" dirty="0"/>
              <a:t>There are some exotic attacks</a:t>
            </a:r>
          </a:p>
          <a:p>
            <a:pPr lvl="2"/>
            <a:r>
              <a:rPr lang="en-US" sz="2000" dirty="0"/>
              <a:t>Cold Boot  (means to start up a computer that is turned off)</a:t>
            </a:r>
          </a:p>
          <a:p>
            <a:pPr lvl="2"/>
            <a:r>
              <a:rPr lang="en-US" sz="2000" dirty="0" err="1"/>
              <a:t>Passware</a:t>
            </a:r>
            <a:r>
              <a:rPr lang="en-US" sz="2000" dirty="0"/>
              <a:t> </a:t>
            </a:r>
          </a:p>
        </p:txBody>
      </p:sp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Encrypted Hard Drives</a:t>
            </a:r>
          </a:p>
        </p:txBody>
      </p:sp>
    </p:spTree>
    <p:extLst>
      <p:ext uri="{BB962C8B-B14F-4D97-AF65-F5344CB8AC3E}">
        <p14:creationId xmlns:p14="http://schemas.microsoft.com/office/powerpoint/2010/main" val="3258897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0" y="1530824"/>
            <a:ext cx="8993875" cy="5327176"/>
          </a:xfrm>
        </p:spPr>
        <p:txBody>
          <a:bodyPr/>
          <a:lstStyle/>
          <a:p>
            <a:pPr eaLnBrk="1" hangingPunct="1"/>
            <a:r>
              <a:rPr lang="en-US" sz="2000" dirty="0"/>
              <a:t>Two types of </a:t>
            </a:r>
            <a:r>
              <a:rPr lang="en-US" sz="2000" b="1" i="1" dirty="0"/>
              <a:t>data acquisition</a:t>
            </a:r>
          </a:p>
          <a:p>
            <a:pPr lvl="1" eaLnBrk="1" hangingPunct="1"/>
            <a:r>
              <a:rPr lang="en-US" sz="2000" b="1" i="1" dirty="0">
                <a:solidFill>
                  <a:srgbClr val="FF0000"/>
                </a:solidFill>
              </a:rPr>
              <a:t>Static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acquisition</a:t>
            </a:r>
          </a:p>
          <a:p>
            <a:pPr lvl="2" eaLnBrk="1" hangingPunct="1"/>
            <a:r>
              <a:rPr lang="en-US" sz="2000" b="1" i="1" dirty="0"/>
              <a:t>Copying</a:t>
            </a:r>
            <a:r>
              <a:rPr lang="en-US" sz="2000" dirty="0"/>
              <a:t> a </a:t>
            </a:r>
            <a:r>
              <a:rPr lang="en-US" sz="2000" b="1" i="1" dirty="0">
                <a:solidFill>
                  <a:srgbClr val="0070C0"/>
                </a:solidFill>
              </a:rPr>
              <a:t>hard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>
                <a:solidFill>
                  <a:srgbClr val="0070C0"/>
                </a:solidFill>
              </a:rPr>
              <a:t>drive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from a </a:t>
            </a:r>
            <a:r>
              <a:rPr lang="en-US" sz="2000" b="1" i="1" dirty="0">
                <a:solidFill>
                  <a:srgbClr val="0070C0"/>
                </a:solidFill>
              </a:rPr>
              <a:t>powered-off</a:t>
            </a:r>
            <a:r>
              <a:rPr lang="en-US" sz="2000" dirty="0"/>
              <a:t> system</a:t>
            </a:r>
          </a:p>
          <a:p>
            <a:pPr lvl="2" eaLnBrk="1" hangingPunct="1"/>
            <a:r>
              <a:rPr lang="en-US" sz="2000" b="1" i="1" dirty="0"/>
              <a:t>Used to be </a:t>
            </a:r>
            <a:r>
              <a:rPr lang="en-US" sz="2000" dirty="0"/>
              <a:t>the standard</a:t>
            </a:r>
          </a:p>
          <a:p>
            <a:pPr lvl="2" eaLnBrk="1" hangingPunct="1"/>
            <a:r>
              <a:rPr lang="en-US" sz="2000" dirty="0"/>
              <a:t>Does </a:t>
            </a:r>
            <a:r>
              <a:rPr lang="en-US" sz="2000" b="1" i="1" dirty="0">
                <a:solidFill>
                  <a:srgbClr val="0070C0"/>
                </a:solidFill>
              </a:rPr>
              <a:t>not alter </a:t>
            </a:r>
            <a:r>
              <a:rPr lang="en-US" sz="2000" dirty="0"/>
              <a:t>the </a:t>
            </a:r>
            <a:r>
              <a:rPr lang="en-US" sz="2000" b="1" i="1" dirty="0"/>
              <a:t>data</a:t>
            </a:r>
            <a:r>
              <a:rPr lang="en-US" sz="2000" dirty="0"/>
              <a:t>, so it's repeatable</a:t>
            </a:r>
          </a:p>
          <a:p>
            <a:pPr lvl="1" eaLnBrk="1" hangingPunct="1"/>
            <a:r>
              <a:rPr lang="en-US" sz="2000" b="1" i="1" dirty="0">
                <a:solidFill>
                  <a:srgbClr val="FF0000"/>
                </a:solidFill>
              </a:rPr>
              <a:t>Live</a:t>
            </a:r>
            <a:r>
              <a:rPr lang="en-US" sz="2000" dirty="0"/>
              <a:t> acquisition</a:t>
            </a:r>
          </a:p>
          <a:p>
            <a:pPr lvl="2" eaLnBrk="1" hangingPunct="1"/>
            <a:r>
              <a:rPr lang="en-US" sz="2000" b="1" i="1" dirty="0"/>
              <a:t>Copying</a:t>
            </a:r>
            <a:r>
              <a:rPr lang="en-US" sz="2000" dirty="0"/>
              <a:t> </a:t>
            </a:r>
            <a:r>
              <a:rPr lang="en-US" sz="2000" b="1" i="1" dirty="0">
                <a:solidFill>
                  <a:srgbClr val="0070C0"/>
                </a:solidFill>
              </a:rPr>
              <a:t>data</a:t>
            </a:r>
            <a:r>
              <a:rPr lang="en-US" sz="2000" dirty="0"/>
              <a:t> from a </a:t>
            </a:r>
            <a:r>
              <a:rPr lang="en-US" sz="2000" b="1" i="1" dirty="0">
                <a:solidFill>
                  <a:srgbClr val="0070C0"/>
                </a:solidFill>
              </a:rPr>
              <a:t>running</a:t>
            </a:r>
            <a:r>
              <a:rPr lang="en-US" sz="2000" dirty="0"/>
              <a:t> computer</a:t>
            </a:r>
          </a:p>
          <a:p>
            <a:pPr lvl="2" eaLnBrk="1" hangingPunct="1"/>
            <a:r>
              <a:rPr lang="en-US" sz="2000" dirty="0"/>
              <a:t>Now the </a:t>
            </a:r>
            <a:r>
              <a:rPr lang="en-US" sz="2000" b="1" i="1" dirty="0"/>
              <a:t>preferred</a:t>
            </a:r>
            <a:r>
              <a:rPr lang="en-US" sz="2000" dirty="0"/>
              <a:t> type, because of </a:t>
            </a:r>
            <a:r>
              <a:rPr lang="en-US" sz="2000" b="1" i="1" dirty="0">
                <a:solidFill>
                  <a:srgbClr val="0070C0"/>
                </a:solidFill>
              </a:rPr>
              <a:t>hard disk encryption</a:t>
            </a:r>
          </a:p>
          <a:p>
            <a:pPr lvl="2" eaLnBrk="1" hangingPunct="1"/>
            <a:r>
              <a:rPr lang="en-US" sz="2000" dirty="0"/>
              <a:t>Cannot be repeated exactly—alters the data</a:t>
            </a:r>
          </a:p>
          <a:p>
            <a:pPr lvl="2" eaLnBrk="1" hangingPunct="1"/>
            <a:r>
              <a:rPr lang="en-US" sz="2000" dirty="0"/>
              <a:t>Also, collecting </a:t>
            </a:r>
            <a:r>
              <a:rPr lang="en-US" sz="2000" b="1" i="1" dirty="0"/>
              <a:t>RAM data is becoming more important</a:t>
            </a:r>
          </a:p>
          <a:p>
            <a:pPr lvl="3" eaLnBrk="1" hangingPunct="1"/>
            <a:r>
              <a:rPr lang="en-US" dirty="0"/>
              <a:t>But RAM data has </a:t>
            </a:r>
            <a:r>
              <a:rPr lang="en-US" b="1" i="1" dirty="0">
                <a:solidFill>
                  <a:srgbClr val="FF0000"/>
                </a:solidFill>
              </a:rPr>
              <a:t>no timestamp</a:t>
            </a:r>
            <a:r>
              <a:rPr lang="en-US" dirty="0"/>
              <a:t>, which makes it much </a:t>
            </a:r>
            <a:r>
              <a:rPr lang="en-US" b="1" i="1" dirty="0"/>
              <a:t>harder to use</a:t>
            </a:r>
          </a:p>
          <a:p>
            <a:pPr lvl="3" eaLnBrk="1" hangingPunct="1"/>
            <a:endParaRPr lang="en-U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609725" y="321884"/>
            <a:ext cx="5540375" cy="941387"/>
          </a:xfrm>
        </p:spPr>
        <p:txBody>
          <a:bodyPr/>
          <a:lstStyle/>
          <a:p>
            <a:pPr algn="ctr" eaLnBrk="1" hangingPunct="1"/>
            <a:r>
              <a:rPr lang="en-US" sz="3200" u="sng" dirty="0"/>
              <a:t>Understanding Storage Formats for Digital Evidence</a:t>
            </a:r>
          </a:p>
        </p:txBody>
      </p:sp>
    </p:spTree>
    <p:extLst>
      <p:ext uri="{BB962C8B-B14F-4D97-AF65-F5344CB8AC3E}">
        <p14:creationId xmlns:p14="http://schemas.microsoft.com/office/powerpoint/2010/main" val="3411983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533399" y="1600200"/>
            <a:ext cx="8351293" cy="5155442"/>
          </a:xfrm>
        </p:spPr>
        <p:txBody>
          <a:bodyPr/>
          <a:lstStyle/>
          <a:p>
            <a:pPr eaLnBrk="1" hangingPunct="1"/>
            <a:r>
              <a:rPr lang="en-US" sz="2800" b="1" i="1" dirty="0"/>
              <a:t>Acquisition tools for Windows</a:t>
            </a:r>
          </a:p>
          <a:p>
            <a:pPr lvl="1" eaLnBrk="1" hangingPunct="1"/>
            <a:r>
              <a:rPr lang="en-US" sz="2400" b="1" i="1" dirty="0">
                <a:solidFill>
                  <a:srgbClr val="0070C0"/>
                </a:solidFill>
              </a:rPr>
              <a:t>Advantages</a:t>
            </a:r>
            <a:endParaRPr lang="en-US" b="1" i="1" dirty="0">
              <a:solidFill>
                <a:srgbClr val="0070C0"/>
              </a:solidFill>
            </a:endParaRPr>
          </a:p>
          <a:p>
            <a:pPr lvl="2" eaLnBrk="1" hangingPunct="1"/>
            <a:r>
              <a:rPr lang="en-US" dirty="0"/>
              <a:t>Make acquiring evidence from a suspect drive more convenient</a:t>
            </a:r>
          </a:p>
          <a:p>
            <a:pPr lvl="3" eaLnBrk="1" hangingPunct="1"/>
            <a:r>
              <a:rPr lang="en-US" dirty="0"/>
              <a:t>Especially when used with </a:t>
            </a:r>
            <a:r>
              <a:rPr lang="en-US" b="1" i="1" dirty="0">
                <a:solidFill>
                  <a:srgbClr val="FF0000"/>
                </a:solidFill>
              </a:rPr>
              <a:t>hot-swappable</a:t>
            </a:r>
            <a:r>
              <a:rPr lang="en-US" dirty="0"/>
              <a:t> devices </a:t>
            </a:r>
          </a:p>
          <a:p>
            <a:pPr lvl="3"/>
            <a:r>
              <a:rPr lang="en-US" dirty="0"/>
              <a:t>Hot swapping is replacing or adding components without stopping or shutting down the system.</a:t>
            </a:r>
          </a:p>
          <a:p>
            <a:pPr lvl="1" eaLnBrk="1" hangingPunct="1"/>
            <a:r>
              <a:rPr lang="en-US" sz="2400" b="1" i="1" dirty="0">
                <a:solidFill>
                  <a:srgbClr val="0070C0"/>
                </a:solidFill>
              </a:rPr>
              <a:t>Disadvantages</a:t>
            </a:r>
          </a:p>
          <a:p>
            <a:pPr lvl="2" eaLnBrk="1" hangingPunct="1"/>
            <a:r>
              <a:rPr lang="en-US" sz="2000" b="1" i="1" dirty="0">
                <a:solidFill>
                  <a:srgbClr val="FF0000"/>
                </a:solidFill>
              </a:rPr>
              <a:t>Must</a:t>
            </a:r>
            <a:r>
              <a:rPr lang="en-US" sz="2000" dirty="0"/>
              <a:t> protect acquired data with a </a:t>
            </a:r>
            <a:r>
              <a:rPr lang="en-US" sz="2000" b="1" i="1" dirty="0">
                <a:solidFill>
                  <a:srgbClr val="FF0000"/>
                </a:solidFill>
              </a:rPr>
              <a:t>well-tested write-blocking </a:t>
            </a:r>
            <a:r>
              <a:rPr lang="en-US" sz="2000" dirty="0"/>
              <a:t>hardware device</a:t>
            </a:r>
          </a:p>
          <a:p>
            <a:pPr lvl="2" eaLnBrk="1" hangingPunct="1"/>
            <a:r>
              <a:rPr lang="en-US" sz="2000" b="1" i="1" dirty="0">
                <a:solidFill>
                  <a:srgbClr val="FF0000"/>
                </a:solidFill>
              </a:rPr>
              <a:t>Tools</a:t>
            </a:r>
            <a:r>
              <a:rPr lang="en-US" sz="2000" dirty="0"/>
              <a:t> can’t acquire data from a disk’s </a:t>
            </a:r>
            <a:r>
              <a:rPr lang="en-US" sz="2000" b="1" i="1" dirty="0">
                <a:solidFill>
                  <a:srgbClr val="FF0000"/>
                </a:solidFill>
              </a:rPr>
              <a:t>host protected </a:t>
            </a:r>
            <a:r>
              <a:rPr lang="en-US" sz="2000" dirty="0"/>
              <a:t>area</a:t>
            </a:r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Using Acquisition Tools</a:t>
            </a:r>
          </a:p>
        </p:txBody>
      </p:sp>
    </p:spTree>
    <p:extLst>
      <p:ext uri="{BB962C8B-B14F-4D97-AF65-F5344CB8AC3E}">
        <p14:creationId xmlns:p14="http://schemas.microsoft.com/office/powerpoint/2010/main" val="2223501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92457" y="1815152"/>
            <a:ext cx="8153400" cy="4267200"/>
          </a:xfrm>
        </p:spPr>
        <p:txBody>
          <a:bodyPr/>
          <a:lstStyle/>
          <a:p>
            <a:pPr eaLnBrk="1" hangingPunct="1"/>
            <a:r>
              <a:rPr lang="en-US" sz="2800" b="1" i="1" dirty="0">
                <a:solidFill>
                  <a:srgbClr val="FF0000"/>
                </a:solidFill>
              </a:rPr>
              <a:t>USB write-protection </a:t>
            </a:r>
            <a:r>
              <a:rPr lang="en-US" sz="2800" dirty="0"/>
              <a:t>feature</a:t>
            </a:r>
          </a:p>
          <a:p>
            <a:pPr lvl="1" eaLnBrk="1" hangingPunct="1"/>
            <a:r>
              <a:rPr lang="en-US" b="1" dirty="0"/>
              <a:t>Blocks any writing to USB devices</a:t>
            </a:r>
          </a:p>
          <a:p>
            <a:pPr algn="just" eaLnBrk="1" hangingPunct="1"/>
            <a:r>
              <a:rPr lang="en-US" sz="2800" dirty="0"/>
              <a:t>Target drive needs to be connected to an internal PATA (IDE), SATA, or SCSI controller</a:t>
            </a:r>
          </a:p>
          <a:p>
            <a:pPr eaLnBrk="1" hangingPunct="1"/>
            <a:r>
              <a:rPr lang="en-US" sz="2800" dirty="0"/>
              <a:t>Works in Windows XP SP2, Vista, and Win 7</a:t>
            </a:r>
          </a:p>
          <a:p>
            <a:pPr eaLnBrk="1" hangingPunct="1"/>
            <a:endParaRPr lang="en-US" sz="2800" dirty="0"/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Windows Write-Protection with USB Devices</a:t>
            </a:r>
          </a:p>
        </p:txBody>
      </p:sp>
    </p:spTree>
    <p:extLst>
      <p:ext uri="{BB962C8B-B14F-4D97-AF65-F5344CB8AC3E}">
        <p14:creationId xmlns:p14="http://schemas.microsoft.com/office/powerpoint/2010/main" val="724327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8077200" cy="4572000"/>
          </a:xfrm>
        </p:spPr>
        <p:txBody>
          <a:bodyPr/>
          <a:lstStyle/>
          <a:p>
            <a:pPr eaLnBrk="1" hangingPunct="1"/>
            <a:r>
              <a:rPr lang="en-US" sz="2400" dirty="0"/>
              <a:t>Linux can read hard drives that are mounted as read-only</a:t>
            </a:r>
          </a:p>
          <a:p>
            <a:pPr eaLnBrk="1" hangingPunct="1"/>
            <a:r>
              <a:rPr lang="en-US" sz="2400" dirty="0"/>
              <a:t>Windows OSs and newer Linux automatically mount and access a drive</a:t>
            </a:r>
          </a:p>
          <a:p>
            <a:pPr eaLnBrk="1" hangingPunct="1"/>
            <a:r>
              <a:rPr lang="en-US" sz="2400" dirty="0"/>
              <a:t>Windows will write to the Recycle Bin, and sometimes to the NTFS Journal, just from booting up with a hard drive connected</a:t>
            </a:r>
          </a:p>
          <a:p>
            <a:pPr eaLnBrk="1" hangingPunct="1"/>
            <a:r>
              <a:rPr lang="en-US" sz="2400" dirty="0"/>
              <a:t>Linux kernel 2.6 and later write metadata to the drive, such as mount point configurations for an ext2 or ext3 drive</a:t>
            </a:r>
          </a:p>
          <a:p>
            <a:pPr eaLnBrk="1" hangingPunct="1"/>
            <a:r>
              <a:rPr lang="en-US" sz="2400" dirty="0"/>
              <a:t>All these changes corrupt the evidence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Acquiring Data with a Linux Boot CD</a:t>
            </a:r>
          </a:p>
        </p:txBody>
      </p:sp>
    </p:spTree>
    <p:extLst>
      <p:ext uri="{BB962C8B-B14F-4D97-AF65-F5344CB8AC3E}">
        <p14:creationId xmlns:p14="http://schemas.microsoft.com/office/powerpoint/2010/main" val="1971799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828800"/>
            <a:ext cx="8077200" cy="4267200"/>
          </a:xfrm>
        </p:spPr>
        <p:txBody>
          <a:bodyPr/>
          <a:lstStyle/>
          <a:p>
            <a:pPr eaLnBrk="1" hangingPunct="1"/>
            <a:r>
              <a:rPr lang="en-US" sz="2400" dirty="0"/>
              <a:t>Forensic Linux Live CDs mount all drives read-only</a:t>
            </a:r>
          </a:p>
          <a:p>
            <a:pPr lvl="1" eaLnBrk="1" hangingPunct="1"/>
            <a:r>
              <a:rPr lang="en-US" sz="2400" dirty="0"/>
              <a:t>Which eliminates the need for a write-blocker</a:t>
            </a:r>
          </a:p>
          <a:p>
            <a:pPr eaLnBrk="1" hangingPunct="1"/>
            <a:r>
              <a:rPr lang="en-US" sz="2400" dirty="0"/>
              <a:t>Using Linux Live CD Distributions</a:t>
            </a:r>
          </a:p>
          <a:p>
            <a:pPr lvl="1" eaLnBrk="1" hangingPunct="1"/>
            <a:r>
              <a:rPr lang="en-US" sz="2400" dirty="0"/>
              <a:t>Forensic Linux Live CDs</a:t>
            </a:r>
          </a:p>
          <a:p>
            <a:pPr lvl="2" eaLnBrk="1" hangingPunct="1"/>
            <a:r>
              <a:rPr lang="en-US" dirty="0"/>
              <a:t>Contain additional utilities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Acquiring Data with a Linux Boot CD</a:t>
            </a:r>
          </a:p>
        </p:txBody>
      </p:sp>
    </p:spTree>
    <p:extLst>
      <p:ext uri="{BB962C8B-B14F-4D97-AF65-F5344CB8AC3E}">
        <p14:creationId xmlns:p14="http://schemas.microsoft.com/office/powerpoint/2010/main" val="156332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752600"/>
            <a:ext cx="8077200" cy="4267200"/>
          </a:xfrm>
        </p:spPr>
        <p:txBody>
          <a:bodyPr/>
          <a:lstStyle/>
          <a:p>
            <a:pPr eaLnBrk="1" hangingPunct="1"/>
            <a:r>
              <a:rPr lang="en-US" sz="2400" dirty="0"/>
              <a:t>Configured not to mount, or to mount as read-only, any connected storage media</a:t>
            </a:r>
          </a:p>
          <a:p>
            <a:pPr eaLnBrk="1" hangingPunct="1"/>
            <a:r>
              <a:rPr lang="en-US" sz="2400" dirty="0"/>
              <a:t>Well-designed Linux Live CDs for computer forensics</a:t>
            </a:r>
          </a:p>
          <a:p>
            <a:pPr lvl="1" eaLnBrk="1" hangingPunct="1"/>
            <a:r>
              <a:rPr lang="en-US" sz="2400" dirty="0"/>
              <a:t>Helix</a:t>
            </a:r>
          </a:p>
          <a:p>
            <a:pPr lvl="1" eaLnBrk="1" hangingPunct="1"/>
            <a:r>
              <a:rPr lang="en-US" sz="2400" dirty="0"/>
              <a:t>Penguin Sleuth</a:t>
            </a:r>
          </a:p>
          <a:p>
            <a:pPr lvl="1" eaLnBrk="1" hangingPunct="1"/>
            <a:r>
              <a:rPr lang="en-US" sz="2400" dirty="0"/>
              <a:t>FCCU (French interface)</a:t>
            </a:r>
          </a:p>
          <a:p>
            <a:pPr eaLnBrk="1" hangingPunct="1"/>
            <a:r>
              <a:rPr lang="en-US" sz="2400" dirty="0"/>
              <a:t>Preparing a target drive for acquisition in Linux</a:t>
            </a:r>
          </a:p>
          <a:p>
            <a:pPr lvl="1" eaLnBrk="1" hangingPunct="1"/>
            <a:r>
              <a:rPr lang="en-US" sz="2400" dirty="0"/>
              <a:t>Modern </a:t>
            </a:r>
            <a:r>
              <a:rPr lang="en-US" sz="2400" dirty="0" err="1"/>
              <a:t>linux</a:t>
            </a:r>
            <a:r>
              <a:rPr lang="en-US" sz="2400" dirty="0"/>
              <a:t> distributions can use Microsoft FAT and NTFS partitions</a:t>
            </a:r>
          </a:p>
          <a:p>
            <a:pPr lvl="1" eaLnBrk="1" hangingPunct="1"/>
            <a:endParaRPr lang="en-US" sz="2400" dirty="0"/>
          </a:p>
          <a:p>
            <a:pPr eaLnBrk="1" hangingPunct="1"/>
            <a:endParaRPr lang="en-US" sz="2400" dirty="0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Forensic Linux Live CDs</a:t>
            </a:r>
          </a:p>
        </p:txBody>
      </p:sp>
    </p:spTree>
    <p:extLst>
      <p:ext uri="{BB962C8B-B14F-4D97-AF65-F5344CB8AC3E}">
        <p14:creationId xmlns:p14="http://schemas.microsoft.com/office/powerpoint/2010/main" val="3204760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51513" y="1684363"/>
            <a:ext cx="8077200" cy="4267200"/>
          </a:xfrm>
        </p:spPr>
        <p:txBody>
          <a:bodyPr/>
          <a:lstStyle/>
          <a:p>
            <a:pPr eaLnBrk="1" hangingPunct="1"/>
            <a:r>
              <a:rPr lang="en-US" sz="2200" dirty="0"/>
              <a:t>Preparing a target drive for acquisition in Linux (continued)</a:t>
            </a:r>
          </a:p>
          <a:p>
            <a:pPr lvl="1" eaLnBrk="1" hangingPunct="1"/>
            <a:r>
              <a:rPr lang="en-US" sz="2200" b="1" dirty="0" err="1"/>
              <a:t>fdisk</a:t>
            </a:r>
            <a:r>
              <a:rPr lang="en-US" sz="2200" dirty="0"/>
              <a:t> command lists, creates, deletes, and verifies partitions in Linux</a:t>
            </a:r>
          </a:p>
          <a:p>
            <a:pPr lvl="1" eaLnBrk="1" hangingPunct="1"/>
            <a:r>
              <a:rPr lang="en-US" sz="2200" b="1" dirty="0" err="1"/>
              <a:t>mkfs.msdos</a:t>
            </a:r>
            <a:r>
              <a:rPr lang="en-US" sz="2200" dirty="0"/>
              <a:t> command formats a FAT file system from Linux</a:t>
            </a:r>
          </a:p>
          <a:p>
            <a:pPr eaLnBrk="1" hangingPunct="1"/>
            <a:r>
              <a:rPr lang="en-US" sz="2200" dirty="0"/>
              <a:t>Acquiring data with </a:t>
            </a:r>
            <a:r>
              <a:rPr lang="en-US" sz="2200" dirty="0" err="1"/>
              <a:t>dd</a:t>
            </a:r>
            <a:r>
              <a:rPr lang="en-US" sz="2200" dirty="0"/>
              <a:t> in Linux</a:t>
            </a:r>
          </a:p>
          <a:p>
            <a:pPr lvl="1" eaLnBrk="1" hangingPunct="1"/>
            <a:r>
              <a:rPr lang="en-US" sz="2200" dirty="0" err="1"/>
              <a:t>dd</a:t>
            </a:r>
            <a:r>
              <a:rPr lang="en-US" sz="2200" dirty="0"/>
              <a:t> (“data dump”) command</a:t>
            </a:r>
          </a:p>
          <a:p>
            <a:pPr lvl="2" eaLnBrk="1" hangingPunct="1"/>
            <a:r>
              <a:rPr lang="en-US" sz="2200" dirty="0"/>
              <a:t>Can read and write from media device and data file</a:t>
            </a:r>
          </a:p>
          <a:p>
            <a:pPr lvl="2" eaLnBrk="1" hangingPunct="1"/>
            <a:r>
              <a:rPr lang="en-US" sz="2200" dirty="0"/>
              <a:t>Creates raw format file that most computer forensics analysis tools can read</a:t>
            </a:r>
          </a:p>
          <a:p>
            <a:pPr lvl="1" eaLnBrk="1" hangingPunct="1"/>
            <a:endParaRPr lang="en-US" sz="2200" dirty="0"/>
          </a:p>
          <a:p>
            <a:pPr eaLnBrk="1" hangingPunct="1"/>
            <a:endParaRPr lang="en-US" sz="2200" dirty="0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Acquiring Data with a Linux Boot CD</a:t>
            </a:r>
          </a:p>
        </p:txBody>
      </p:sp>
    </p:spTree>
    <p:extLst>
      <p:ext uri="{BB962C8B-B14F-4D97-AF65-F5344CB8AC3E}">
        <p14:creationId xmlns:p14="http://schemas.microsoft.com/office/powerpoint/2010/main" val="4039666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92458" y="1891353"/>
            <a:ext cx="8077200" cy="4267200"/>
          </a:xfrm>
        </p:spPr>
        <p:txBody>
          <a:bodyPr/>
          <a:lstStyle/>
          <a:p>
            <a:pPr eaLnBrk="1" hangingPunct="1"/>
            <a:r>
              <a:rPr lang="en-US" sz="2400" dirty="0"/>
              <a:t>Shortcomings of </a:t>
            </a:r>
            <a:r>
              <a:rPr lang="en-US" sz="2400" dirty="0" err="1"/>
              <a:t>dd</a:t>
            </a:r>
            <a:r>
              <a:rPr lang="en-US" sz="2400" dirty="0"/>
              <a:t> command</a:t>
            </a:r>
          </a:p>
          <a:p>
            <a:pPr lvl="1" eaLnBrk="1" hangingPunct="1"/>
            <a:r>
              <a:rPr lang="en-US" sz="2400" dirty="0"/>
              <a:t>Requires more advanced skills than average user</a:t>
            </a:r>
          </a:p>
          <a:p>
            <a:pPr lvl="1" eaLnBrk="1" hangingPunct="1"/>
            <a:r>
              <a:rPr lang="en-US" sz="2400" dirty="0"/>
              <a:t>Does not compress data</a:t>
            </a:r>
          </a:p>
          <a:p>
            <a:pPr eaLnBrk="1" hangingPunct="1"/>
            <a:r>
              <a:rPr lang="en-US" sz="2400" dirty="0" err="1"/>
              <a:t>dd</a:t>
            </a:r>
            <a:r>
              <a:rPr lang="en-US" sz="2400" dirty="0"/>
              <a:t> command combined with the split command </a:t>
            </a:r>
          </a:p>
          <a:p>
            <a:pPr lvl="1" eaLnBrk="1" hangingPunct="1"/>
            <a:r>
              <a:rPr lang="en-US" sz="2400" dirty="0"/>
              <a:t>Segments output into separate volumes</a:t>
            </a:r>
          </a:p>
          <a:p>
            <a:pPr eaLnBrk="1" hangingPunct="1"/>
            <a:r>
              <a:rPr lang="en-US" sz="2400" dirty="0" err="1"/>
              <a:t>dd</a:t>
            </a:r>
            <a:r>
              <a:rPr lang="en-US" sz="2400" dirty="0"/>
              <a:t> command is intended as a data management tool</a:t>
            </a:r>
          </a:p>
          <a:p>
            <a:pPr lvl="1" eaLnBrk="1" hangingPunct="1"/>
            <a:r>
              <a:rPr lang="en-US" sz="2400" dirty="0"/>
              <a:t>Not designed for forensics acquisitions</a:t>
            </a: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Acquiring data </a:t>
            </a:r>
            <a:br>
              <a:rPr lang="en-US" u="sng" dirty="0"/>
            </a:br>
            <a:r>
              <a:rPr lang="en-US" u="sng" dirty="0"/>
              <a:t>with </a:t>
            </a:r>
            <a:r>
              <a:rPr lang="en-US" u="sng" dirty="0" err="1"/>
              <a:t>dd</a:t>
            </a:r>
            <a:r>
              <a:rPr lang="en-US" u="sng" dirty="0"/>
              <a:t> in Linux</a:t>
            </a:r>
          </a:p>
        </p:txBody>
      </p:sp>
    </p:spTree>
    <p:extLst>
      <p:ext uri="{BB962C8B-B14F-4D97-AF65-F5344CB8AC3E}">
        <p14:creationId xmlns:p14="http://schemas.microsoft.com/office/powerpoint/2010/main" val="1857873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752600"/>
            <a:ext cx="8077200" cy="4267200"/>
          </a:xfrm>
        </p:spPr>
        <p:txBody>
          <a:bodyPr/>
          <a:lstStyle/>
          <a:p>
            <a:pPr eaLnBrk="1" hangingPunct="1"/>
            <a:r>
              <a:rPr lang="en-US" sz="2400" dirty="0" err="1"/>
              <a:t>dcfldd</a:t>
            </a:r>
            <a:r>
              <a:rPr lang="en-US" sz="2400" dirty="0"/>
              <a:t> additional functions</a:t>
            </a:r>
          </a:p>
          <a:p>
            <a:pPr lvl="1" eaLnBrk="1" hangingPunct="1"/>
            <a:r>
              <a:rPr lang="en-US" sz="2400" dirty="0"/>
              <a:t>Specify hex patterns or text for clearing disk space</a:t>
            </a:r>
          </a:p>
          <a:p>
            <a:pPr lvl="1" eaLnBrk="1" hangingPunct="1"/>
            <a:r>
              <a:rPr lang="en-US" sz="2400" dirty="0"/>
              <a:t>Log errors to an output file for analysis and review</a:t>
            </a:r>
          </a:p>
          <a:p>
            <a:pPr lvl="1" eaLnBrk="1" hangingPunct="1"/>
            <a:r>
              <a:rPr lang="en-US" sz="2400" dirty="0"/>
              <a:t>Use several hashing options</a:t>
            </a:r>
          </a:p>
          <a:p>
            <a:pPr lvl="1" eaLnBrk="1" hangingPunct="1"/>
            <a:r>
              <a:rPr lang="en-US" sz="2400" dirty="0"/>
              <a:t>Refer to a status display indicating the progress of the acquisition in bytes</a:t>
            </a:r>
          </a:p>
          <a:p>
            <a:pPr lvl="1" eaLnBrk="1" hangingPunct="1"/>
            <a:r>
              <a:rPr lang="en-US" sz="2400" dirty="0"/>
              <a:t>Split data acquisitions into segmented volumes with numeric extensions</a:t>
            </a:r>
          </a:p>
          <a:p>
            <a:pPr lvl="1" eaLnBrk="1" hangingPunct="1"/>
            <a:r>
              <a:rPr lang="en-US" sz="2400" dirty="0"/>
              <a:t>Verify acquired data with original disk or media data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Acquiring data </a:t>
            </a:r>
            <a:br>
              <a:rPr lang="en-US" u="sng" dirty="0"/>
            </a:br>
            <a:r>
              <a:rPr lang="en-US" u="sng" dirty="0"/>
              <a:t>with </a:t>
            </a:r>
            <a:r>
              <a:rPr lang="en-US" u="sng" dirty="0" err="1"/>
              <a:t>dcfldd</a:t>
            </a:r>
            <a:r>
              <a:rPr lang="en-US" u="sng" dirty="0"/>
              <a:t> in Linux</a:t>
            </a:r>
          </a:p>
        </p:txBody>
      </p:sp>
    </p:spTree>
    <p:extLst>
      <p:ext uri="{BB962C8B-B14F-4D97-AF65-F5344CB8AC3E}">
        <p14:creationId xmlns:p14="http://schemas.microsoft.com/office/powerpoint/2010/main" val="3777451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118281" y="1447800"/>
            <a:ext cx="9025719" cy="5122460"/>
          </a:xfrm>
        </p:spPr>
        <p:txBody>
          <a:bodyPr/>
          <a:lstStyle/>
          <a:p>
            <a:pPr eaLnBrk="1" hangingPunct="1"/>
            <a:r>
              <a:rPr lang="en-US" sz="2200" b="1" dirty="0"/>
              <a:t>Connecting</a:t>
            </a:r>
            <a:r>
              <a:rPr lang="en-US" sz="2200" dirty="0"/>
              <a:t> the </a:t>
            </a:r>
            <a:r>
              <a:rPr lang="en-US" sz="2200" b="1" i="1" dirty="0">
                <a:solidFill>
                  <a:srgbClr val="FF0000"/>
                </a:solidFill>
              </a:rPr>
              <a:t>suspect’s drive </a:t>
            </a:r>
            <a:r>
              <a:rPr lang="en-US" sz="2200" dirty="0"/>
              <a:t>to your workstation</a:t>
            </a:r>
          </a:p>
          <a:p>
            <a:pPr lvl="1" eaLnBrk="1" hangingPunct="1"/>
            <a:r>
              <a:rPr lang="en-US" sz="2000" b="1" i="1" dirty="0"/>
              <a:t>Document</a:t>
            </a:r>
            <a:r>
              <a:rPr lang="en-US" sz="2000" dirty="0"/>
              <a:t> the chain of evidence for the drive</a:t>
            </a:r>
          </a:p>
          <a:p>
            <a:pPr lvl="1" eaLnBrk="1" hangingPunct="1"/>
            <a:r>
              <a:rPr lang="en-US" sz="2000" b="1" i="1" dirty="0"/>
              <a:t>Remove</a:t>
            </a:r>
            <a:r>
              <a:rPr lang="en-US" sz="2000" dirty="0"/>
              <a:t> the drive from the suspect’s computer</a:t>
            </a:r>
          </a:p>
          <a:p>
            <a:pPr lvl="1" eaLnBrk="1" hangingPunct="1"/>
            <a:r>
              <a:rPr lang="en-US" sz="2000" b="1" i="1" dirty="0"/>
              <a:t>Configure</a:t>
            </a:r>
            <a:r>
              <a:rPr lang="en-US" sz="2000" dirty="0"/>
              <a:t> the suspect </a:t>
            </a:r>
            <a:r>
              <a:rPr lang="en-US" sz="2000" b="1" i="1" dirty="0">
                <a:solidFill>
                  <a:srgbClr val="FF0000"/>
                </a:solidFill>
              </a:rPr>
              <a:t>drive’s jumpers as </a:t>
            </a:r>
            <a:r>
              <a:rPr lang="en-US" sz="2000" dirty="0"/>
              <a:t>needed</a:t>
            </a:r>
          </a:p>
          <a:p>
            <a:pPr lvl="1" eaLnBrk="1" hangingPunct="1"/>
            <a:r>
              <a:rPr lang="en-US" sz="2000" dirty="0"/>
              <a:t>Connect the suspect drive to a </a:t>
            </a:r>
            <a:r>
              <a:rPr lang="en-US" sz="2000" b="1" dirty="0"/>
              <a:t>write-blocker device</a:t>
            </a:r>
          </a:p>
          <a:p>
            <a:pPr lvl="1" eaLnBrk="1" hangingPunct="1"/>
            <a:r>
              <a:rPr lang="en-US" sz="2000" b="1" i="1" dirty="0"/>
              <a:t>Create a</a:t>
            </a:r>
            <a:r>
              <a:rPr lang="en-US" sz="2000" b="1" i="1" dirty="0">
                <a:solidFill>
                  <a:srgbClr val="FF0000"/>
                </a:solidFill>
              </a:rPr>
              <a:t> storage folder </a:t>
            </a:r>
            <a:r>
              <a:rPr lang="en-US" sz="2000" dirty="0"/>
              <a:t>on the target drive</a:t>
            </a:r>
          </a:p>
          <a:p>
            <a:pPr algn="just" eaLnBrk="1" hangingPunct="1"/>
            <a:r>
              <a:rPr lang="en-US" sz="2200" dirty="0"/>
              <a:t>Using </a:t>
            </a:r>
            <a:r>
              <a:rPr lang="en-US" sz="2200" dirty="0" err="1"/>
              <a:t>ProDiscover’s</a:t>
            </a:r>
            <a:r>
              <a:rPr lang="en-US" sz="2200" dirty="0"/>
              <a:t> (tool for </a:t>
            </a:r>
            <a:r>
              <a:rPr lang="en-US" sz="2200" b="1" i="1" dirty="0"/>
              <a:t>examine</a:t>
            </a:r>
            <a:r>
              <a:rPr lang="en-US" sz="2200" dirty="0"/>
              <a:t> </a:t>
            </a:r>
            <a:r>
              <a:rPr lang="en-US" sz="2200" b="1" i="1" dirty="0"/>
              <a:t>hard disk security</a:t>
            </a:r>
            <a:r>
              <a:rPr lang="en-US" sz="2200" dirty="0"/>
              <a:t>) Proprietary Acquisition Format</a:t>
            </a:r>
          </a:p>
          <a:p>
            <a:pPr lvl="1" eaLnBrk="1" hangingPunct="1"/>
            <a:r>
              <a:rPr lang="en-US" sz="2200" b="1" i="1" dirty="0"/>
              <a:t>Image file </a:t>
            </a:r>
            <a:r>
              <a:rPr lang="en-US" sz="2200" dirty="0"/>
              <a:t>will be </a:t>
            </a:r>
            <a:r>
              <a:rPr lang="en-US" sz="2200" b="1" i="1" dirty="0"/>
              <a:t>split into </a:t>
            </a:r>
            <a:r>
              <a:rPr lang="en-US" sz="2200" dirty="0"/>
              <a:t>segments of </a:t>
            </a:r>
            <a:r>
              <a:rPr lang="en-US" sz="2200" b="1" i="1" dirty="0"/>
              <a:t>650MB</a:t>
            </a:r>
          </a:p>
          <a:p>
            <a:pPr lvl="1" algn="just"/>
            <a:r>
              <a:rPr lang="en-US" sz="2200" dirty="0"/>
              <a:t>Creates </a:t>
            </a:r>
            <a:r>
              <a:rPr lang="en-US" sz="2200" b="1" i="1" dirty="0"/>
              <a:t>image</a:t>
            </a:r>
            <a:r>
              <a:rPr lang="en-US" sz="2200" dirty="0"/>
              <a:t> files with an </a:t>
            </a:r>
            <a:r>
              <a:rPr lang="en-US" sz="2200" b="1" i="1" dirty="0">
                <a:solidFill>
                  <a:srgbClr val="FF0000"/>
                </a:solidFill>
              </a:rPr>
              <a:t>.eve extension</a:t>
            </a:r>
            <a:r>
              <a:rPr lang="en-US" sz="2200" dirty="0"/>
              <a:t>, a </a:t>
            </a:r>
            <a:r>
              <a:rPr lang="en-US" sz="2200" b="1" i="1" dirty="0">
                <a:solidFill>
                  <a:srgbClr val="FF0000"/>
                </a:solidFill>
              </a:rPr>
              <a:t>log file </a:t>
            </a:r>
            <a:r>
              <a:rPr lang="en-US" sz="2200" dirty="0"/>
              <a:t>(.log extension), and a </a:t>
            </a:r>
            <a:r>
              <a:rPr lang="en-US" sz="2200" b="1" i="1" dirty="0"/>
              <a:t>special inventory file </a:t>
            </a:r>
            <a:r>
              <a:rPr lang="en-US" sz="2000" dirty="0"/>
              <a:t>(.</a:t>
            </a:r>
            <a:r>
              <a:rPr lang="en-US" sz="2000" dirty="0" err="1"/>
              <a:t>pds</a:t>
            </a:r>
            <a:r>
              <a:rPr lang="en-US" sz="2000" dirty="0"/>
              <a:t> extension </a:t>
            </a:r>
            <a:r>
              <a:rPr lang="en-US" sz="1800" dirty="0"/>
              <a:t>video </a:t>
            </a:r>
            <a:r>
              <a:rPr lang="en-US" sz="1800" b="1" dirty="0"/>
              <a:t>files</a:t>
            </a:r>
            <a:r>
              <a:rPr lang="en-US" sz="1800" dirty="0"/>
              <a:t> created using the </a:t>
            </a:r>
            <a:r>
              <a:rPr lang="en-US" sz="1800" dirty="0" err="1"/>
              <a:t>PowerDirector</a:t>
            </a:r>
            <a:r>
              <a:rPr lang="en-US" sz="1800" dirty="0"/>
              <a:t>)</a:t>
            </a: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592540" y="100084"/>
            <a:ext cx="8077200" cy="1143000"/>
          </a:xfrm>
        </p:spPr>
        <p:txBody>
          <a:bodyPr/>
          <a:lstStyle/>
          <a:p>
            <a:pPr algn="ctr" eaLnBrk="1" hangingPunct="1"/>
            <a:r>
              <a:rPr lang="en-US" u="sng" dirty="0"/>
              <a:t>Capturing an Image </a:t>
            </a:r>
            <a:br>
              <a:rPr lang="en-US" u="sng" dirty="0"/>
            </a:br>
            <a:r>
              <a:rPr lang="en-US" u="sng" dirty="0"/>
              <a:t>with </a:t>
            </a:r>
            <a:r>
              <a:rPr lang="en-US" u="sng" dirty="0" err="1"/>
              <a:t>ProDiscover</a:t>
            </a:r>
            <a:r>
              <a:rPr lang="en-US" u="sng" dirty="0"/>
              <a:t> Basic</a:t>
            </a:r>
          </a:p>
        </p:txBody>
      </p:sp>
    </p:spTree>
    <p:extLst>
      <p:ext uri="{BB962C8B-B14F-4D97-AF65-F5344CB8AC3E}">
        <p14:creationId xmlns:p14="http://schemas.microsoft.com/office/powerpoint/2010/main" val="2597583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Capturing an Image </a:t>
            </a:r>
            <a:br>
              <a:rPr lang="en-US" u="sng" dirty="0"/>
            </a:br>
            <a:r>
              <a:rPr lang="en-US" u="sng" dirty="0"/>
              <a:t>with </a:t>
            </a:r>
            <a:r>
              <a:rPr lang="en-US" u="sng" dirty="0" err="1"/>
              <a:t>ProDiscover</a:t>
            </a:r>
            <a:r>
              <a:rPr lang="en-US" u="sng" dirty="0"/>
              <a:t> Basic </a:t>
            </a:r>
          </a:p>
        </p:txBody>
      </p:sp>
      <p:pic>
        <p:nvPicPr>
          <p:cNvPr id="3686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525" y="1371600"/>
            <a:ext cx="3983038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944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36845" y="1776483"/>
            <a:ext cx="8297721" cy="4801738"/>
          </a:xfrm>
        </p:spPr>
        <p:txBody>
          <a:bodyPr/>
          <a:lstStyle/>
          <a:p>
            <a:pPr eaLnBrk="1" hangingPunct="1"/>
            <a:r>
              <a:rPr lang="en-US" sz="2400" b="1" i="1" u="sng" dirty="0"/>
              <a:t>Terms used for a file containing evidence data</a:t>
            </a:r>
          </a:p>
          <a:p>
            <a:pPr lvl="1"/>
            <a:r>
              <a:rPr lang="en-US" sz="2400" b="1" dirty="0"/>
              <a:t>Bit-stream copy </a:t>
            </a:r>
            <a:r>
              <a:rPr lang="en-US" sz="2400" dirty="0"/>
              <a:t>(also called </a:t>
            </a:r>
            <a:r>
              <a:rPr lang="en-US" sz="2400" b="1" i="1" dirty="0">
                <a:solidFill>
                  <a:srgbClr val="0070C0"/>
                </a:solidFill>
              </a:rPr>
              <a:t>mirror image backup</a:t>
            </a:r>
            <a:r>
              <a:rPr lang="en-US" sz="2400" dirty="0"/>
              <a:t>)</a:t>
            </a:r>
          </a:p>
          <a:p>
            <a:pPr lvl="1"/>
            <a:r>
              <a:rPr lang="en-US" sz="2400" b="1" dirty="0"/>
              <a:t>Bit-stream image </a:t>
            </a:r>
            <a:r>
              <a:rPr lang="en-US" sz="2400" dirty="0"/>
              <a:t>(</a:t>
            </a:r>
            <a:r>
              <a:rPr lang="en-US" sz="2400" b="1" i="1" dirty="0">
                <a:solidFill>
                  <a:srgbClr val="0070C0"/>
                </a:solidFill>
              </a:rPr>
              <a:t>sector-by-sector</a:t>
            </a:r>
            <a:r>
              <a:rPr lang="en-US" sz="2400" dirty="0"/>
              <a:t>, </a:t>
            </a:r>
            <a:r>
              <a:rPr lang="en-US" sz="2400" b="1" i="1" dirty="0">
                <a:solidFill>
                  <a:srgbClr val="0070C0"/>
                </a:solidFill>
              </a:rPr>
              <a:t>bit-by-bit</a:t>
            </a:r>
            <a:r>
              <a:rPr lang="en-US" sz="2400" dirty="0"/>
              <a:t> copy of a </a:t>
            </a:r>
            <a:r>
              <a:rPr lang="en-US" sz="2400" dirty="0">
                <a:solidFill>
                  <a:srgbClr val="FF0000"/>
                </a:solidFill>
              </a:rPr>
              <a:t>physical</a:t>
            </a:r>
            <a:r>
              <a:rPr lang="en-US" sz="2400" dirty="0"/>
              <a:t> hard drive or a </a:t>
            </a:r>
            <a:r>
              <a:rPr lang="en-US" sz="2400" dirty="0">
                <a:solidFill>
                  <a:srgbClr val="FF0000"/>
                </a:solidFill>
              </a:rPr>
              <a:t>logical</a:t>
            </a:r>
            <a:r>
              <a:rPr lang="en-US" sz="2400" dirty="0"/>
              <a:t> drive)</a:t>
            </a:r>
          </a:p>
          <a:p>
            <a:pPr lvl="1" algn="just"/>
            <a:r>
              <a:rPr lang="en-US" sz="2400" dirty="0"/>
              <a:t>Image (not only all the files visible to the </a:t>
            </a:r>
            <a:r>
              <a:rPr lang="en-US" sz="2400" dirty="0">
                <a:solidFill>
                  <a:srgbClr val="FF0000"/>
                </a:solidFill>
              </a:rPr>
              <a:t>operating system </a:t>
            </a:r>
            <a:r>
              <a:rPr lang="en-US" sz="2400" dirty="0"/>
              <a:t>but also </a:t>
            </a:r>
            <a:r>
              <a:rPr lang="en-US" sz="2400" dirty="0">
                <a:solidFill>
                  <a:srgbClr val="FF0000"/>
                </a:solidFill>
              </a:rPr>
              <a:t>deleted files </a:t>
            </a:r>
            <a:r>
              <a:rPr lang="en-US" sz="2400" dirty="0"/>
              <a:t>and pieces of </a:t>
            </a:r>
            <a:r>
              <a:rPr lang="en-US" sz="2400" dirty="0">
                <a:solidFill>
                  <a:srgbClr val="FF0000"/>
                </a:solidFill>
              </a:rPr>
              <a:t>files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left</a:t>
            </a:r>
            <a:r>
              <a:rPr lang="en-US" sz="2400" dirty="0"/>
              <a:t> in the </a:t>
            </a:r>
            <a:r>
              <a:rPr lang="en-US" sz="2400" dirty="0">
                <a:solidFill>
                  <a:srgbClr val="FF0000"/>
                </a:solidFill>
              </a:rPr>
              <a:t>slack</a:t>
            </a:r>
            <a:r>
              <a:rPr lang="en-US" sz="2400" dirty="0"/>
              <a:t> and free space)</a:t>
            </a:r>
          </a:p>
          <a:p>
            <a:pPr lvl="1" eaLnBrk="1" hangingPunct="1"/>
            <a:r>
              <a:rPr lang="en-US" sz="2400" b="1" dirty="0"/>
              <a:t>Mirror</a:t>
            </a:r>
          </a:p>
          <a:p>
            <a:pPr lvl="1" eaLnBrk="1" hangingPunct="1"/>
            <a:r>
              <a:rPr lang="en-US" sz="2400" b="1" dirty="0"/>
              <a:t>Sector</a:t>
            </a:r>
            <a:r>
              <a:rPr lang="en-US" sz="2400" dirty="0"/>
              <a:t> </a:t>
            </a:r>
            <a:r>
              <a:rPr lang="en-US" sz="2400" b="1" dirty="0"/>
              <a:t>copy</a:t>
            </a:r>
          </a:p>
          <a:p>
            <a:pPr eaLnBrk="1" hangingPunct="1"/>
            <a:r>
              <a:rPr lang="en-US" sz="2400" dirty="0"/>
              <a:t>They all mean the same thing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609724" y="321884"/>
            <a:ext cx="5540375" cy="941387"/>
          </a:xfrm>
        </p:spPr>
        <p:txBody>
          <a:bodyPr/>
          <a:lstStyle/>
          <a:p>
            <a:pPr algn="ctr" eaLnBrk="1" hangingPunct="1"/>
            <a:r>
              <a:rPr lang="en-US" sz="3200" u="sng" dirty="0"/>
              <a:t>Understanding Storage Formats for Digital Evidence</a:t>
            </a:r>
          </a:p>
        </p:txBody>
      </p:sp>
    </p:spTree>
    <p:extLst>
      <p:ext uri="{BB962C8B-B14F-4D97-AF65-F5344CB8AC3E}">
        <p14:creationId xmlns:p14="http://schemas.microsoft.com/office/powerpoint/2010/main" val="36216902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3" y="762000"/>
            <a:ext cx="4748212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239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905000"/>
            <a:ext cx="8077200" cy="4267200"/>
          </a:xfrm>
        </p:spPr>
        <p:txBody>
          <a:bodyPr/>
          <a:lstStyle/>
          <a:p>
            <a:pPr algn="just" eaLnBrk="1" hangingPunct="1"/>
            <a:r>
              <a:rPr lang="en-US" dirty="0"/>
              <a:t>Using </a:t>
            </a:r>
            <a:r>
              <a:rPr lang="en-US" b="1" i="1" dirty="0" err="1">
                <a:solidFill>
                  <a:srgbClr val="FF0000"/>
                </a:solidFill>
              </a:rPr>
              <a:t>ProDiscover’s</a:t>
            </a:r>
            <a:r>
              <a:rPr lang="en-US" dirty="0"/>
              <a:t> Raw Acquisition Format</a:t>
            </a:r>
          </a:p>
          <a:p>
            <a:pPr lvl="1" eaLnBrk="1" hangingPunct="1"/>
            <a:r>
              <a:rPr lang="en-US" dirty="0"/>
              <a:t>Select the UNIX style dd format in the Image Format list box</a:t>
            </a:r>
          </a:p>
          <a:p>
            <a:pPr lvl="1" eaLnBrk="1" hangingPunct="1"/>
            <a:r>
              <a:rPr lang="en-US" dirty="0"/>
              <a:t>Raw acquisition saves only the image data and hash value</a:t>
            </a: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Capturing an Image </a:t>
            </a:r>
            <a:br>
              <a:rPr lang="en-US" u="sng" dirty="0"/>
            </a:br>
            <a:r>
              <a:rPr lang="en-US" u="sng" dirty="0"/>
              <a:t>with </a:t>
            </a:r>
            <a:r>
              <a:rPr lang="en-US" u="sng" dirty="0" err="1"/>
              <a:t>ProDiscover</a:t>
            </a:r>
            <a:r>
              <a:rPr lang="en-US" u="sng" dirty="0"/>
              <a:t> Basic</a:t>
            </a:r>
          </a:p>
        </p:txBody>
      </p:sp>
    </p:spTree>
    <p:extLst>
      <p:ext uri="{BB962C8B-B14F-4D97-AF65-F5344CB8AC3E}">
        <p14:creationId xmlns:p14="http://schemas.microsoft.com/office/powerpoint/2010/main" val="640640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>
          <a:xfrm>
            <a:off x="459474" y="1678674"/>
            <a:ext cx="8077200" cy="4967785"/>
          </a:xfrm>
        </p:spPr>
        <p:txBody>
          <a:bodyPr/>
          <a:lstStyle/>
          <a:p>
            <a:pPr eaLnBrk="1" hangingPunct="1"/>
            <a:r>
              <a:rPr lang="en-US" sz="2000" dirty="0"/>
              <a:t>Included on </a:t>
            </a:r>
            <a:r>
              <a:rPr lang="en-US" sz="2000" b="1" i="1" dirty="0" err="1">
                <a:solidFill>
                  <a:srgbClr val="FF0000"/>
                </a:solidFill>
              </a:rPr>
              <a:t>AccessData</a:t>
            </a:r>
            <a:r>
              <a:rPr lang="en-US" sz="2000" dirty="0"/>
              <a:t> Forensic Toolkit</a:t>
            </a:r>
          </a:p>
          <a:p>
            <a:pPr eaLnBrk="1" hangingPunct="1"/>
            <a:r>
              <a:rPr lang="en-US" sz="2000" dirty="0"/>
              <a:t>View evidence </a:t>
            </a:r>
            <a:r>
              <a:rPr lang="en-US" sz="2000" b="1" i="1" dirty="0">
                <a:solidFill>
                  <a:srgbClr val="FF0000"/>
                </a:solidFill>
              </a:rPr>
              <a:t>disks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and </a:t>
            </a:r>
            <a:r>
              <a:rPr lang="en-US" sz="2000" b="1" i="1" dirty="0">
                <a:solidFill>
                  <a:srgbClr val="FF0000"/>
                </a:solidFill>
              </a:rPr>
              <a:t>disk-to-image</a:t>
            </a:r>
            <a:r>
              <a:rPr lang="en-US" sz="2000" dirty="0"/>
              <a:t> files</a:t>
            </a:r>
          </a:p>
          <a:p>
            <a:pPr eaLnBrk="1" hangingPunct="1"/>
            <a:r>
              <a:rPr lang="en-US" sz="2000" b="1" i="1" dirty="0">
                <a:solidFill>
                  <a:srgbClr val="FF0000"/>
                </a:solidFill>
              </a:rPr>
              <a:t>Makes</a:t>
            </a:r>
            <a:r>
              <a:rPr lang="en-US" sz="2000" dirty="0"/>
              <a:t> disk-to-image copies of evidence drives</a:t>
            </a:r>
          </a:p>
          <a:p>
            <a:pPr lvl="1" eaLnBrk="1" hangingPunct="1"/>
            <a:r>
              <a:rPr lang="en-US" sz="2000" dirty="0"/>
              <a:t>At logical partition and physical drive level</a:t>
            </a:r>
          </a:p>
          <a:p>
            <a:pPr lvl="1" eaLnBrk="1" hangingPunct="1"/>
            <a:r>
              <a:rPr lang="en-US" sz="2000" dirty="0"/>
              <a:t>Can segment the image file</a:t>
            </a:r>
          </a:p>
          <a:p>
            <a:r>
              <a:rPr lang="en-US" sz="2400" dirty="0"/>
              <a:t>Evidence drive must have a </a:t>
            </a:r>
            <a:r>
              <a:rPr lang="en-US" sz="2400" b="1" dirty="0"/>
              <a:t>hardware write-blocking device </a:t>
            </a:r>
            <a:r>
              <a:rPr lang="en-US" sz="1600" dirty="0"/>
              <a:t>(</a:t>
            </a:r>
            <a:r>
              <a:rPr lang="en-US" sz="1600" b="1" i="1" dirty="0"/>
              <a:t>read-only access </a:t>
            </a:r>
            <a:r>
              <a:rPr lang="en-US" sz="1600" dirty="0"/>
              <a:t>to computer hard drives without the risk of damaging the drive's contents)</a:t>
            </a:r>
            <a:endParaRPr lang="en-US" sz="2400" dirty="0"/>
          </a:p>
          <a:p>
            <a:pPr lvl="1" eaLnBrk="1" hangingPunct="1"/>
            <a:r>
              <a:rPr lang="en-US" sz="2400" dirty="0"/>
              <a:t>Or the </a:t>
            </a:r>
            <a:r>
              <a:rPr lang="en-US" sz="2400" b="1" i="1" dirty="0"/>
              <a:t>USB write-protection </a:t>
            </a:r>
            <a:r>
              <a:rPr lang="en-US" sz="2400" dirty="0"/>
              <a:t>Registry feature enabled</a:t>
            </a:r>
          </a:p>
          <a:p>
            <a:pPr eaLnBrk="1" hangingPunct="1"/>
            <a:r>
              <a:rPr lang="en-US" sz="2000" dirty="0"/>
              <a:t>FTK Imager can’t acquire drive’s host protected area (but </a:t>
            </a:r>
            <a:r>
              <a:rPr lang="en-US" sz="2000" dirty="0" err="1"/>
              <a:t>ProDiscover</a:t>
            </a:r>
            <a:r>
              <a:rPr lang="en-US" sz="2000" dirty="0"/>
              <a:t> can)</a:t>
            </a:r>
          </a:p>
          <a:p>
            <a:pPr eaLnBrk="1" hangingPunct="1"/>
            <a:endParaRPr lang="en-US" sz="2400" dirty="0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Capturing an Image with </a:t>
            </a:r>
            <a:r>
              <a:rPr lang="en-US" u="sng" dirty="0" err="1"/>
              <a:t>AccessData</a:t>
            </a:r>
            <a:r>
              <a:rPr lang="en-US" u="sng" dirty="0"/>
              <a:t> FTK Imager</a:t>
            </a:r>
          </a:p>
        </p:txBody>
      </p:sp>
    </p:spTree>
    <p:extLst>
      <p:ext uri="{BB962C8B-B14F-4D97-AF65-F5344CB8AC3E}">
        <p14:creationId xmlns:p14="http://schemas.microsoft.com/office/powerpoint/2010/main" val="2090384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Capturing an Image with </a:t>
            </a:r>
            <a:r>
              <a:rPr lang="en-US" u="sng" dirty="0" err="1"/>
              <a:t>AccessData</a:t>
            </a:r>
            <a:r>
              <a:rPr lang="en-US" u="sng" dirty="0"/>
              <a:t> FTK Imager</a:t>
            </a:r>
          </a:p>
        </p:txBody>
      </p:sp>
      <p:pic>
        <p:nvPicPr>
          <p:cNvPr id="4096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63" y="1600200"/>
            <a:ext cx="7925937" cy="4814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4719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286603" y="1709998"/>
            <a:ext cx="9144000" cy="5019675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b="1" i="1" dirty="0">
                <a:solidFill>
                  <a:srgbClr val="0070C0"/>
                </a:solidFill>
              </a:rPr>
              <a:t>Steps</a:t>
            </a:r>
          </a:p>
          <a:p>
            <a:pPr lvl="1" eaLnBrk="1" hangingPunct="1"/>
            <a:r>
              <a:rPr lang="en-US" dirty="0"/>
              <a:t>Boot to Windows</a:t>
            </a:r>
          </a:p>
          <a:p>
            <a:pPr lvl="1" eaLnBrk="1" hangingPunct="1"/>
            <a:r>
              <a:rPr lang="en-US" dirty="0"/>
              <a:t>Connect evidence disk to a write-blocker</a:t>
            </a:r>
          </a:p>
          <a:p>
            <a:pPr lvl="1" eaLnBrk="1" hangingPunct="1"/>
            <a:r>
              <a:rPr lang="en-US" dirty="0"/>
              <a:t>Connect target disk</a:t>
            </a:r>
          </a:p>
          <a:p>
            <a:pPr lvl="1" eaLnBrk="1" hangingPunct="1"/>
            <a:r>
              <a:rPr lang="en-US" dirty="0"/>
              <a:t>Start FTK Imager</a:t>
            </a:r>
          </a:p>
          <a:p>
            <a:pPr lvl="1" eaLnBrk="1" hangingPunct="1"/>
            <a:r>
              <a:rPr lang="en-US" dirty="0"/>
              <a:t>Create Disk Image</a:t>
            </a:r>
          </a:p>
          <a:p>
            <a:pPr lvl="2" eaLnBrk="1" hangingPunct="1"/>
            <a:r>
              <a:rPr lang="en-US" dirty="0"/>
              <a:t>Use Physical Drive option</a:t>
            </a: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Capturing an Image with </a:t>
            </a:r>
            <a:r>
              <a:rPr lang="en-US" u="sng" dirty="0" err="1"/>
              <a:t>AccessData</a:t>
            </a:r>
            <a:r>
              <a:rPr lang="en-US" u="sng" dirty="0"/>
              <a:t> FTK Imager</a:t>
            </a:r>
          </a:p>
        </p:txBody>
      </p:sp>
    </p:spTree>
    <p:extLst>
      <p:ext uri="{BB962C8B-B14F-4D97-AF65-F5344CB8AC3E}">
        <p14:creationId xmlns:p14="http://schemas.microsoft.com/office/powerpoint/2010/main" val="1393693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841737" y="185407"/>
            <a:ext cx="5540375" cy="941387"/>
          </a:xfrm>
        </p:spPr>
        <p:txBody>
          <a:bodyPr/>
          <a:lstStyle/>
          <a:p>
            <a:pPr eaLnBrk="1" hangingPunct="1"/>
            <a:r>
              <a:rPr lang="en-US" u="sng" dirty="0"/>
              <a:t>Capturing an Image with </a:t>
            </a:r>
            <a:r>
              <a:rPr lang="en-US" u="sng" dirty="0" err="1"/>
              <a:t>AccessData</a:t>
            </a:r>
            <a:r>
              <a:rPr lang="en-US" u="sng" dirty="0"/>
              <a:t> FTK Imager</a:t>
            </a:r>
          </a:p>
        </p:txBody>
      </p:sp>
      <p:pic>
        <p:nvPicPr>
          <p:cNvPr id="430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27" y="1676400"/>
            <a:ext cx="7021773" cy="368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8971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878012" y="321884"/>
            <a:ext cx="5540375" cy="941387"/>
          </a:xfrm>
        </p:spPr>
        <p:txBody>
          <a:bodyPr/>
          <a:lstStyle/>
          <a:p>
            <a:pPr eaLnBrk="1" hangingPunct="1"/>
            <a:r>
              <a:rPr lang="en-US" u="sng" dirty="0"/>
              <a:t>Capturing an Image with </a:t>
            </a:r>
            <a:r>
              <a:rPr lang="en-US" u="sng" dirty="0" err="1"/>
              <a:t>AccessData</a:t>
            </a:r>
            <a:r>
              <a:rPr lang="en-US" u="sng" dirty="0"/>
              <a:t> FTK Imager</a:t>
            </a:r>
          </a:p>
        </p:txBody>
      </p:sp>
      <p:pic>
        <p:nvPicPr>
          <p:cNvPr id="440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52600"/>
            <a:ext cx="6400800" cy="410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1724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649412" y="294589"/>
            <a:ext cx="5540375" cy="941387"/>
          </a:xfrm>
        </p:spPr>
        <p:txBody>
          <a:bodyPr/>
          <a:lstStyle/>
          <a:p>
            <a:pPr algn="ctr" eaLnBrk="1" hangingPunct="1"/>
            <a:r>
              <a:rPr lang="en-US" u="sng" dirty="0"/>
              <a:t>Capturing an Image with </a:t>
            </a:r>
            <a:r>
              <a:rPr lang="en-US" u="sng" dirty="0" err="1"/>
              <a:t>AccessData</a:t>
            </a:r>
            <a:r>
              <a:rPr lang="en-US" u="sng" dirty="0"/>
              <a:t> FTK Imager</a:t>
            </a:r>
          </a:p>
        </p:txBody>
      </p:sp>
      <p:pic>
        <p:nvPicPr>
          <p:cNvPr id="4505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05000"/>
            <a:ext cx="5943600" cy="406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276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24000"/>
            <a:ext cx="6096000" cy="430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649412" y="294589"/>
            <a:ext cx="5540375" cy="941387"/>
          </a:xfrm>
        </p:spPr>
        <p:txBody>
          <a:bodyPr/>
          <a:lstStyle/>
          <a:p>
            <a:pPr algn="ctr" eaLnBrk="1" hangingPunct="1"/>
            <a:r>
              <a:rPr lang="en-US" u="sng" dirty="0"/>
              <a:t>Capturing an Image with </a:t>
            </a:r>
            <a:r>
              <a:rPr lang="en-US" u="sng" dirty="0" err="1"/>
              <a:t>AccessData</a:t>
            </a:r>
            <a:r>
              <a:rPr lang="en-US" u="sng" dirty="0"/>
              <a:t> FTK Imager</a:t>
            </a:r>
          </a:p>
        </p:txBody>
      </p:sp>
    </p:spTree>
    <p:extLst>
      <p:ext uri="{BB962C8B-B14F-4D97-AF65-F5344CB8AC3E}">
        <p14:creationId xmlns:p14="http://schemas.microsoft.com/office/powerpoint/2010/main" val="2995862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Requires using a </a:t>
            </a:r>
            <a:r>
              <a:rPr lang="en-US" sz="2400" b="1" i="1" dirty="0">
                <a:solidFill>
                  <a:srgbClr val="FF0000"/>
                </a:solidFill>
              </a:rPr>
              <a:t>hashing</a:t>
            </a:r>
            <a:r>
              <a:rPr lang="en-US" sz="2400" dirty="0"/>
              <a:t> algorithm utility</a:t>
            </a:r>
          </a:p>
          <a:p>
            <a:pPr eaLnBrk="1" hangingPunct="1"/>
            <a:r>
              <a:rPr lang="en-US" sz="2400" dirty="0"/>
              <a:t>Validation techniques</a:t>
            </a:r>
          </a:p>
          <a:p>
            <a:pPr lvl="1" eaLnBrk="1" hangingPunct="1"/>
            <a:r>
              <a:rPr lang="en-US" sz="2400" b="1" i="1" dirty="0">
                <a:solidFill>
                  <a:srgbClr val="FF0000"/>
                </a:solidFill>
                <a:cs typeface="ＭＳ Ｐゴシック" charset="0"/>
              </a:rPr>
              <a:t>CRC-32</a:t>
            </a:r>
            <a:r>
              <a:rPr lang="en-US" sz="2400" dirty="0"/>
              <a:t>, </a:t>
            </a:r>
            <a:r>
              <a:rPr lang="en-US" sz="2400" b="1" i="1" dirty="0">
                <a:solidFill>
                  <a:srgbClr val="FF0000"/>
                </a:solidFill>
                <a:cs typeface="ＭＳ Ｐゴシック" charset="0"/>
              </a:rPr>
              <a:t>MD5</a:t>
            </a:r>
            <a:r>
              <a:rPr lang="en-US" sz="2400" dirty="0"/>
              <a:t>, and </a:t>
            </a:r>
            <a:r>
              <a:rPr lang="en-US" sz="2400" b="1" i="1" dirty="0">
                <a:solidFill>
                  <a:srgbClr val="FF0000"/>
                </a:solidFill>
                <a:cs typeface="ＭＳ Ｐゴシック" charset="0"/>
              </a:rPr>
              <a:t>SHA-1</a:t>
            </a:r>
            <a:r>
              <a:rPr lang="en-US" sz="2400" dirty="0"/>
              <a:t> to </a:t>
            </a:r>
            <a:r>
              <a:rPr lang="en-US" sz="2400" b="1" i="1" dirty="0">
                <a:solidFill>
                  <a:srgbClr val="FF0000"/>
                </a:solidFill>
                <a:cs typeface="ＭＳ Ｐゴシック" charset="0"/>
              </a:rPr>
              <a:t>SHA-512</a:t>
            </a:r>
          </a:p>
          <a:p>
            <a:r>
              <a:rPr lang="en-US" sz="2400" b="1" i="1" dirty="0"/>
              <a:t>MD5 </a:t>
            </a:r>
            <a:r>
              <a:rPr lang="en-US" sz="2400" dirty="0"/>
              <a:t>has collisions, but it is not perfect, but it’s still widely used</a:t>
            </a:r>
          </a:p>
          <a:p>
            <a:pPr eaLnBrk="1" hangingPunct="1"/>
            <a:r>
              <a:rPr lang="en-US" sz="2400" b="1" i="1" dirty="0"/>
              <a:t>SHA-1</a:t>
            </a:r>
            <a:r>
              <a:rPr lang="en-US" sz="2400" dirty="0"/>
              <a:t> has some collisions but it’s better than MD5</a:t>
            </a:r>
          </a:p>
          <a:p>
            <a:pPr eaLnBrk="1" hangingPunct="1"/>
            <a:r>
              <a:rPr lang="en-US" sz="2400" dirty="0"/>
              <a:t>A new hashing function will soon be chosen by NIST</a:t>
            </a: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Validating Data Acquisitions</a:t>
            </a:r>
          </a:p>
        </p:txBody>
      </p:sp>
    </p:spTree>
    <p:extLst>
      <p:ext uri="{BB962C8B-B14F-4D97-AF65-F5344CB8AC3E}">
        <p14:creationId xmlns:p14="http://schemas.microsoft.com/office/powerpoint/2010/main" val="407697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91068" y="1955658"/>
            <a:ext cx="8147714" cy="2548103"/>
          </a:xfrm>
        </p:spPr>
        <p:txBody>
          <a:bodyPr/>
          <a:lstStyle/>
          <a:p>
            <a:pPr eaLnBrk="1" hangingPunct="1"/>
            <a:r>
              <a:rPr lang="en-US" dirty="0"/>
              <a:t>Three formats</a:t>
            </a:r>
          </a:p>
          <a:p>
            <a:pPr lvl="1" eaLnBrk="1" hangingPunct="1"/>
            <a:r>
              <a:rPr lang="en-US" b="1" dirty="0"/>
              <a:t>Raw</a:t>
            </a:r>
            <a:r>
              <a:rPr lang="en-US" dirty="0"/>
              <a:t> format</a:t>
            </a:r>
          </a:p>
          <a:p>
            <a:pPr lvl="1" eaLnBrk="1" hangingPunct="1"/>
            <a:r>
              <a:rPr lang="en-US" b="1" dirty="0"/>
              <a:t>Proprietary</a:t>
            </a:r>
            <a:r>
              <a:rPr lang="en-US" dirty="0"/>
              <a:t> formats</a:t>
            </a:r>
          </a:p>
          <a:p>
            <a:pPr lvl="1" eaLnBrk="1" hangingPunct="1"/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Forensics</a:t>
            </a:r>
            <a:r>
              <a:rPr lang="en-US" dirty="0"/>
              <a:t> Format (</a:t>
            </a:r>
            <a:r>
              <a:rPr lang="en-US" b="1" dirty="0"/>
              <a:t>AFF</a:t>
            </a:r>
            <a:r>
              <a:rPr lang="en-US" dirty="0"/>
              <a:t>)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623373" y="321884"/>
            <a:ext cx="5540375" cy="941387"/>
          </a:xfrm>
        </p:spPr>
        <p:txBody>
          <a:bodyPr/>
          <a:lstStyle/>
          <a:p>
            <a:pPr algn="ctr" eaLnBrk="1" hangingPunct="1"/>
            <a:r>
              <a:rPr lang="en-US" sz="3200" u="sng" dirty="0"/>
              <a:t>Understanding Storage Formats for Digital Evidence</a:t>
            </a:r>
          </a:p>
        </p:txBody>
      </p:sp>
    </p:spTree>
    <p:extLst>
      <p:ext uri="{BB962C8B-B14F-4D97-AF65-F5344CB8AC3E}">
        <p14:creationId xmlns:p14="http://schemas.microsoft.com/office/powerpoint/2010/main" val="3205132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00200"/>
            <a:ext cx="8077200" cy="4267200"/>
          </a:xfrm>
        </p:spPr>
        <p:txBody>
          <a:bodyPr/>
          <a:lstStyle/>
          <a:p>
            <a:pPr eaLnBrk="1" hangingPunct="1"/>
            <a:r>
              <a:rPr lang="en-US" sz="2400" dirty="0"/>
              <a:t>Validating </a:t>
            </a:r>
            <a:r>
              <a:rPr lang="en-US" sz="2400" dirty="0" err="1"/>
              <a:t>dd</a:t>
            </a:r>
            <a:r>
              <a:rPr lang="en-US" sz="2400" dirty="0"/>
              <a:t> acquired data</a:t>
            </a:r>
          </a:p>
          <a:p>
            <a:pPr lvl="1" eaLnBrk="1" hangingPunct="1"/>
            <a:r>
              <a:rPr lang="en-US" sz="2400" dirty="0"/>
              <a:t>You can use md5sum or sha1sum utilities</a:t>
            </a:r>
          </a:p>
          <a:p>
            <a:pPr lvl="1" eaLnBrk="1" hangingPunct="1"/>
            <a:r>
              <a:rPr lang="en-US" sz="2400" dirty="0"/>
              <a:t>md5sum or sha1sum utilities should be run on all suspect disks and volumes or segmented volumes</a:t>
            </a:r>
          </a:p>
          <a:p>
            <a:pPr eaLnBrk="1" hangingPunct="1"/>
            <a:r>
              <a:rPr lang="en-US" sz="2400" dirty="0"/>
              <a:t>Validating </a:t>
            </a:r>
            <a:r>
              <a:rPr lang="en-US" sz="2400" dirty="0" err="1"/>
              <a:t>dcfldd</a:t>
            </a:r>
            <a:r>
              <a:rPr lang="en-US" sz="2400" dirty="0"/>
              <a:t> acquired data</a:t>
            </a:r>
          </a:p>
          <a:p>
            <a:pPr lvl="1" eaLnBrk="1" hangingPunct="1"/>
            <a:r>
              <a:rPr lang="en-US" sz="2400" dirty="0"/>
              <a:t>Use the hash option to designate a hashing algorithm of md5, sha1, sha256, sha384, or sha512</a:t>
            </a:r>
          </a:p>
          <a:p>
            <a:pPr lvl="1" eaLnBrk="1" hangingPunct="1"/>
            <a:r>
              <a:rPr lang="en-US" sz="2400" dirty="0" err="1"/>
              <a:t>hashlog</a:t>
            </a:r>
            <a:r>
              <a:rPr lang="en-US" sz="2400" dirty="0"/>
              <a:t> option outputs hash results to a text file that can be stored with the image files</a:t>
            </a:r>
          </a:p>
          <a:p>
            <a:pPr lvl="1" eaLnBrk="1" hangingPunct="1"/>
            <a:r>
              <a:rPr lang="en-US" sz="2400" dirty="0" err="1"/>
              <a:t>vf</a:t>
            </a:r>
            <a:r>
              <a:rPr lang="en-US" sz="2400" dirty="0"/>
              <a:t> (verify file) option compares the image file to the original medium</a:t>
            </a:r>
          </a:p>
          <a:p>
            <a:pPr lvl="1" eaLnBrk="1" hangingPunct="1"/>
            <a:endParaRPr lang="en-US" sz="2400" dirty="0"/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u="sng" dirty="0"/>
              <a:t>Linux Validation Methods</a:t>
            </a:r>
          </a:p>
        </p:txBody>
      </p:sp>
    </p:spTree>
    <p:extLst>
      <p:ext uri="{BB962C8B-B14F-4D97-AF65-F5344CB8AC3E}">
        <p14:creationId xmlns:p14="http://schemas.microsoft.com/office/powerpoint/2010/main" val="3224484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sz="2400" dirty="0"/>
              <a:t>Windows has </a:t>
            </a:r>
            <a:r>
              <a:rPr lang="en-US" sz="2400" b="1" i="1" dirty="0">
                <a:solidFill>
                  <a:srgbClr val="FF0000"/>
                </a:solidFill>
              </a:rPr>
              <a:t>no built-in hashing algorithm tools </a:t>
            </a:r>
            <a:r>
              <a:rPr lang="en-US" sz="2400" dirty="0"/>
              <a:t>for computer forensics</a:t>
            </a:r>
          </a:p>
          <a:p>
            <a:pPr lvl="1" eaLnBrk="1" hangingPunct="1"/>
            <a:r>
              <a:rPr lang="en-US" sz="2400" dirty="0"/>
              <a:t>Third-party utilities can be used</a:t>
            </a:r>
          </a:p>
          <a:p>
            <a:pPr eaLnBrk="1" hangingPunct="1"/>
            <a:r>
              <a:rPr lang="en-US" sz="2400" dirty="0"/>
              <a:t>Commercial computer forensics programs also have built-in validation features</a:t>
            </a:r>
          </a:p>
          <a:p>
            <a:pPr lvl="1" eaLnBrk="1" hangingPunct="1"/>
            <a:r>
              <a:rPr lang="en-US" sz="2400" dirty="0"/>
              <a:t>Each program has its own validation technique</a:t>
            </a:r>
          </a:p>
          <a:p>
            <a:pPr eaLnBrk="1" hangingPunct="1"/>
            <a:r>
              <a:rPr lang="en-US" sz="2400" dirty="0"/>
              <a:t>Raw format image files don’t contain metadata</a:t>
            </a:r>
          </a:p>
          <a:p>
            <a:pPr lvl="1" eaLnBrk="1" hangingPunct="1"/>
            <a:r>
              <a:rPr lang="en-US" sz="2400" dirty="0"/>
              <a:t>Separate manual validation is recommended for all raw acquisitions</a:t>
            </a:r>
          </a:p>
          <a:p>
            <a:pPr lvl="1" eaLnBrk="1" hangingPunct="1"/>
            <a:endParaRPr lang="en-US" sz="2400" dirty="0"/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Windows Validation Methods</a:t>
            </a:r>
          </a:p>
        </p:txBody>
      </p:sp>
    </p:spTree>
    <p:extLst>
      <p:ext uri="{BB962C8B-B14F-4D97-AF65-F5344CB8AC3E}">
        <p14:creationId xmlns:p14="http://schemas.microsoft.com/office/powerpoint/2010/main" val="3380297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560696" y="1526275"/>
            <a:ext cx="8077200" cy="5024650"/>
          </a:xfrm>
        </p:spPr>
        <p:txBody>
          <a:bodyPr/>
          <a:lstStyle/>
          <a:p>
            <a:pPr eaLnBrk="1" hangingPunct="1"/>
            <a:r>
              <a:rPr lang="en-US" sz="2800" b="1" i="1" dirty="0">
                <a:solidFill>
                  <a:srgbClr val="FF0000"/>
                </a:solidFill>
              </a:rPr>
              <a:t>Size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is the biggest concern</a:t>
            </a:r>
          </a:p>
          <a:p>
            <a:pPr lvl="1" eaLnBrk="1" hangingPunct="1"/>
            <a:r>
              <a:rPr lang="en-US" sz="2400" dirty="0"/>
              <a:t>Many RAID systems now have terabytes of data.</a:t>
            </a:r>
          </a:p>
          <a:p>
            <a:pPr lvl="1" algn="just"/>
            <a:r>
              <a:rPr lang="en-US" sz="2400" b="1" i="1" dirty="0">
                <a:solidFill>
                  <a:srgbClr val="0070C0"/>
                </a:solidFill>
              </a:rPr>
              <a:t>RAID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is a form of </a:t>
            </a:r>
            <a:r>
              <a:rPr lang="en-US" sz="2400" b="1" i="1" dirty="0"/>
              <a:t>data management </a:t>
            </a:r>
            <a:r>
              <a:rPr lang="en-US" sz="2400" dirty="0"/>
              <a:t>that </a:t>
            </a:r>
            <a:r>
              <a:rPr lang="en-US" sz="2400" b="1" i="1" dirty="0"/>
              <a:t>spreads</a:t>
            </a:r>
            <a:r>
              <a:rPr lang="en-US" sz="2400" dirty="0"/>
              <a:t> your data </a:t>
            </a:r>
            <a:r>
              <a:rPr lang="en-US" sz="2400" b="1" i="1" dirty="0"/>
              <a:t>across multiple drives</a:t>
            </a:r>
            <a:r>
              <a:rPr lang="en-US" sz="2400" dirty="0"/>
              <a:t>. With a RAID, you can use multiple drives, but your computer will recognize the </a:t>
            </a:r>
            <a:r>
              <a:rPr lang="en-US" sz="2400" b="1" i="1" dirty="0"/>
              <a:t>RAID</a:t>
            </a:r>
            <a:r>
              <a:rPr lang="en-US" sz="2400" dirty="0"/>
              <a:t> </a:t>
            </a:r>
            <a:r>
              <a:rPr lang="en-US" sz="2400" b="1" i="1" dirty="0"/>
              <a:t>as one disk volume</a:t>
            </a:r>
            <a:r>
              <a:rPr lang="en-US" sz="2400" dirty="0"/>
              <a:t>,  for the purposes of </a:t>
            </a:r>
            <a:r>
              <a:rPr lang="en-US" sz="2400" b="1" i="1" dirty="0">
                <a:solidFill>
                  <a:srgbClr val="FF0000"/>
                </a:solidFill>
              </a:rPr>
              <a:t>data redundancy</a:t>
            </a:r>
            <a:r>
              <a:rPr lang="en-US" sz="2400" dirty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performance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improvement</a:t>
            </a:r>
            <a:r>
              <a:rPr lang="en-US" sz="2400" dirty="0"/>
              <a:t>, or </a:t>
            </a:r>
            <a:r>
              <a:rPr lang="en-US" sz="2400" b="1" i="1" dirty="0"/>
              <a:t>both</a:t>
            </a:r>
            <a:r>
              <a:rPr lang="en-US" sz="2400" dirty="0"/>
              <a:t>.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Performing RAID Data Acquisitions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251" y="4707391"/>
            <a:ext cx="2074459" cy="17299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77903" y="5109119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Data Recovery</a:t>
            </a:r>
          </a:p>
          <a:p>
            <a:pPr algn="ctr"/>
            <a:r>
              <a:rPr lang="en-US" b="1" i="1" dirty="0"/>
              <a:t>Backup</a:t>
            </a:r>
          </a:p>
          <a:p>
            <a:pPr algn="ctr"/>
            <a:r>
              <a:rPr lang="en-US" b="1" i="1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2715224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341312" y="1635455"/>
            <a:ext cx="8475142" cy="4915469"/>
          </a:xfrm>
        </p:spPr>
        <p:txBody>
          <a:bodyPr/>
          <a:lstStyle/>
          <a:p>
            <a:pPr algn="just" eaLnBrk="1" hangingPunct="1"/>
            <a:r>
              <a:rPr lang="en-US" sz="2400" b="1" dirty="0"/>
              <a:t>Redundant array of independent </a:t>
            </a:r>
            <a:r>
              <a:rPr lang="en-US" sz="2400" dirty="0"/>
              <a:t>(formerly “inexpensive”) </a:t>
            </a:r>
            <a:r>
              <a:rPr lang="en-US" sz="2400" b="1" dirty="0"/>
              <a:t>disks (RAID)</a:t>
            </a:r>
          </a:p>
          <a:p>
            <a:pPr lvl="1" eaLnBrk="1" hangingPunct="1"/>
            <a:r>
              <a:rPr lang="en-US" sz="2400" dirty="0"/>
              <a:t>Computer configuration involving </a:t>
            </a:r>
            <a:r>
              <a:rPr lang="en-US" sz="2400" b="1" i="1" dirty="0">
                <a:solidFill>
                  <a:srgbClr val="FF0000"/>
                </a:solidFill>
              </a:rPr>
              <a:t>two or more </a:t>
            </a:r>
            <a:r>
              <a:rPr lang="en-US" sz="2400" dirty="0"/>
              <a:t>disks </a:t>
            </a:r>
          </a:p>
          <a:p>
            <a:pPr lvl="1" eaLnBrk="1" hangingPunct="1"/>
            <a:r>
              <a:rPr lang="en-US" sz="2400" dirty="0"/>
              <a:t>Originally developed as a </a:t>
            </a:r>
            <a:r>
              <a:rPr lang="en-US" sz="2400" b="1" i="1" dirty="0">
                <a:solidFill>
                  <a:srgbClr val="FF0000"/>
                </a:solidFill>
              </a:rPr>
              <a:t>data-redundancy</a:t>
            </a:r>
            <a:r>
              <a:rPr lang="en-US" sz="2400" dirty="0"/>
              <a:t> measure</a:t>
            </a:r>
          </a:p>
          <a:p>
            <a:pPr eaLnBrk="1" hangingPunct="1"/>
            <a:r>
              <a:rPr lang="en-US" sz="2400" b="1" dirty="0"/>
              <a:t>RAID 0 (Disk Striping)</a:t>
            </a:r>
          </a:p>
          <a:p>
            <a:pPr lvl="1" eaLnBrk="1" hangingPunct="1"/>
            <a:r>
              <a:rPr lang="en-US" sz="2000" dirty="0"/>
              <a:t>Provides </a:t>
            </a:r>
            <a:r>
              <a:rPr lang="en-US" sz="2000" b="1" i="1" dirty="0">
                <a:solidFill>
                  <a:srgbClr val="FF0000"/>
                </a:solidFill>
              </a:rPr>
              <a:t>rapid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access and </a:t>
            </a:r>
            <a:r>
              <a:rPr lang="en-US" sz="2000" b="1" i="1" dirty="0">
                <a:solidFill>
                  <a:srgbClr val="FF0000"/>
                </a:solidFill>
              </a:rPr>
              <a:t>increased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storage</a:t>
            </a:r>
          </a:p>
          <a:p>
            <a:pPr lvl="1" eaLnBrk="1" hangingPunct="1"/>
            <a:r>
              <a:rPr lang="en-US" sz="2000" b="1" i="1" dirty="0">
                <a:solidFill>
                  <a:srgbClr val="FF0000"/>
                </a:solidFill>
              </a:rPr>
              <a:t>Lack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of redundancy</a:t>
            </a:r>
          </a:p>
          <a:p>
            <a:pPr eaLnBrk="1" hangingPunct="1"/>
            <a:r>
              <a:rPr lang="en-US" sz="2400" b="1" dirty="0"/>
              <a:t>RAID 1 (Mirrored)</a:t>
            </a:r>
          </a:p>
          <a:p>
            <a:pPr lvl="1" eaLnBrk="1" hangingPunct="1"/>
            <a:r>
              <a:rPr lang="en-US" sz="2000" dirty="0"/>
              <a:t>Designed for </a:t>
            </a:r>
            <a:r>
              <a:rPr lang="en-US" sz="2000" b="1" i="1" dirty="0">
                <a:solidFill>
                  <a:srgbClr val="FF0000"/>
                </a:solidFill>
              </a:rPr>
              <a:t>data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i="1" dirty="0">
                <a:solidFill>
                  <a:srgbClr val="FF0000"/>
                </a:solidFill>
              </a:rPr>
              <a:t>recovery</a:t>
            </a:r>
          </a:p>
          <a:p>
            <a:pPr lvl="1" eaLnBrk="1" hangingPunct="1"/>
            <a:r>
              <a:rPr lang="en-US" sz="2000" b="1" i="1" dirty="0">
                <a:solidFill>
                  <a:srgbClr val="FF0000"/>
                </a:solidFill>
              </a:rPr>
              <a:t>More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i="1" dirty="0">
                <a:solidFill>
                  <a:srgbClr val="FF0000"/>
                </a:solidFill>
              </a:rPr>
              <a:t>expensive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than RAID 0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Understanding RAID</a:t>
            </a:r>
          </a:p>
        </p:txBody>
      </p:sp>
    </p:spTree>
    <p:extLst>
      <p:ext uri="{BB962C8B-B14F-4D97-AF65-F5344CB8AC3E}">
        <p14:creationId xmlns:p14="http://schemas.microsoft.com/office/powerpoint/2010/main" val="19568346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76400"/>
            <a:ext cx="8077200" cy="4819934"/>
          </a:xfrm>
        </p:spPr>
        <p:txBody>
          <a:bodyPr/>
          <a:lstStyle/>
          <a:p>
            <a:pPr eaLnBrk="1" hangingPunct="1"/>
            <a:r>
              <a:rPr lang="en-US" sz="2400" b="1" dirty="0"/>
              <a:t>RAID 2</a:t>
            </a:r>
          </a:p>
          <a:p>
            <a:pPr lvl="1" eaLnBrk="1" hangingPunct="1"/>
            <a:r>
              <a:rPr lang="en-US" sz="2400" b="1" i="1" dirty="0">
                <a:solidFill>
                  <a:srgbClr val="FF0000"/>
                </a:solidFill>
              </a:rPr>
              <a:t>Similar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to RAID 1</a:t>
            </a:r>
          </a:p>
          <a:p>
            <a:pPr lvl="1" eaLnBrk="1" hangingPunct="1"/>
            <a:r>
              <a:rPr lang="en-US" sz="2400" dirty="0"/>
              <a:t>Data is </a:t>
            </a:r>
            <a:r>
              <a:rPr lang="en-US" sz="2400" b="1" i="1" dirty="0">
                <a:solidFill>
                  <a:srgbClr val="FF0000"/>
                </a:solidFill>
              </a:rPr>
              <a:t>written</a:t>
            </a:r>
            <a:r>
              <a:rPr lang="en-US" sz="2400" dirty="0"/>
              <a:t> to a disk on a </a:t>
            </a:r>
            <a:r>
              <a:rPr lang="en-US" sz="2400" b="1" i="1" dirty="0">
                <a:solidFill>
                  <a:srgbClr val="FF0000"/>
                </a:solidFill>
              </a:rPr>
              <a:t>bit</a:t>
            </a:r>
            <a:r>
              <a:rPr lang="en-US" sz="2400" dirty="0"/>
              <a:t> level</a:t>
            </a:r>
          </a:p>
          <a:p>
            <a:pPr lvl="1" eaLnBrk="1" hangingPunct="1"/>
            <a:r>
              <a:rPr lang="en-US" sz="2400" dirty="0"/>
              <a:t>Has </a:t>
            </a:r>
            <a:r>
              <a:rPr lang="en-US" sz="2400" b="1" i="1" dirty="0">
                <a:solidFill>
                  <a:srgbClr val="FF0000"/>
                </a:solidFill>
              </a:rPr>
              <a:t>better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data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integrity</a:t>
            </a:r>
            <a:r>
              <a:rPr lang="en-US" sz="2400" dirty="0"/>
              <a:t> checking than RAID 0</a:t>
            </a:r>
          </a:p>
          <a:p>
            <a:pPr lvl="1" eaLnBrk="1" hangingPunct="1"/>
            <a:r>
              <a:rPr lang="en-US" sz="2400" b="1" i="1" dirty="0">
                <a:solidFill>
                  <a:srgbClr val="FF0000"/>
                </a:solidFill>
              </a:rPr>
              <a:t>Slower</a:t>
            </a:r>
            <a:r>
              <a:rPr lang="en-US" sz="2400" dirty="0"/>
              <a:t> than RAID 0</a:t>
            </a:r>
          </a:p>
          <a:p>
            <a:pPr eaLnBrk="1" hangingPunct="1"/>
            <a:r>
              <a:rPr lang="en-US" sz="2400" b="1" dirty="0"/>
              <a:t>RAID 3</a:t>
            </a:r>
          </a:p>
          <a:p>
            <a:pPr lvl="1" eaLnBrk="1" hangingPunct="1"/>
            <a:r>
              <a:rPr lang="en-US" sz="2400" dirty="0"/>
              <a:t>Uses data </a:t>
            </a:r>
            <a:r>
              <a:rPr lang="en-US" sz="2400" b="1" i="1" dirty="0">
                <a:solidFill>
                  <a:srgbClr val="FF0000"/>
                </a:solidFill>
              </a:rPr>
              <a:t>striping</a:t>
            </a:r>
            <a:r>
              <a:rPr lang="en-US" sz="2400" dirty="0"/>
              <a:t> and dedicated parity</a:t>
            </a:r>
          </a:p>
          <a:p>
            <a:pPr eaLnBrk="1" hangingPunct="1"/>
            <a:r>
              <a:rPr lang="en-US" sz="2400" b="1" dirty="0"/>
              <a:t>RAID 4</a:t>
            </a:r>
          </a:p>
          <a:p>
            <a:pPr lvl="1" eaLnBrk="1" hangingPunct="1"/>
            <a:r>
              <a:rPr lang="en-US" sz="2400" dirty="0"/>
              <a:t>Data is written in </a:t>
            </a:r>
            <a:r>
              <a:rPr lang="en-US" sz="2400" b="1" i="1" dirty="0">
                <a:solidFill>
                  <a:srgbClr val="FF0000"/>
                </a:solidFill>
              </a:rPr>
              <a:t>blocks</a:t>
            </a: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/>
              <a:t>Understanding RAID</a:t>
            </a:r>
          </a:p>
        </p:txBody>
      </p:sp>
    </p:spTree>
    <p:extLst>
      <p:ext uri="{BB962C8B-B14F-4D97-AF65-F5344CB8AC3E}">
        <p14:creationId xmlns:p14="http://schemas.microsoft.com/office/powerpoint/2010/main" val="1694182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19275"/>
            <a:ext cx="8153400" cy="318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762125" y="296863"/>
            <a:ext cx="5540375" cy="94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n-US" u="sng" kern="0" dirty="0"/>
              <a:t>Understanding RAID</a:t>
            </a:r>
          </a:p>
        </p:txBody>
      </p:sp>
    </p:spTree>
    <p:extLst>
      <p:ext uri="{BB962C8B-B14F-4D97-AF65-F5344CB8AC3E}">
        <p14:creationId xmlns:p14="http://schemas.microsoft.com/office/powerpoint/2010/main" val="31523686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17688"/>
            <a:ext cx="8229600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609725" y="144463"/>
            <a:ext cx="5540375" cy="941387"/>
          </a:xfrm>
        </p:spPr>
        <p:txBody>
          <a:bodyPr/>
          <a:lstStyle/>
          <a:p>
            <a:pPr algn="ctr" eaLnBrk="1" hangingPunct="1"/>
            <a:r>
              <a:rPr lang="en-US" u="sng" dirty="0"/>
              <a:t>Understanding RAID</a:t>
            </a:r>
          </a:p>
        </p:txBody>
      </p:sp>
    </p:spTree>
    <p:extLst>
      <p:ext uri="{BB962C8B-B14F-4D97-AF65-F5344CB8AC3E}">
        <p14:creationId xmlns:p14="http://schemas.microsoft.com/office/powerpoint/2010/main" val="3069808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39925"/>
            <a:ext cx="8839200" cy="287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609725" y="144463"/>
            <a:ext cx="5540375" cy="941387"/>
          </a:xfrm>
        </p:spPr>
        <p:txBody>
          <a:bodyPr/>
          <a:lstStyle/>
          <a:p>
            <a:pPr algn="ctr" eaLnBrk="1" hangingPunct="1"/>
            <a:r>
              <a:rPr lang="en-US" u="sng" dirty="0"/>
              <a:t>Understanding RAID</a:t>
            </a:r>
          </a:p>
        </p:txBody>
      </p:sp>
    </p:spTree>
    <p:extLst>
      <p:ext uri="{BB962C8B-B14F-4D97-AF65-F5344CB8AC3E}">
        <p14:creationId xmlns:p14="http://schemas.microsoft.com/office/powerpoint/2010/main" val="4197596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u="sng" dirty="0"/>
              <a:t>RAID 5</a:t>
            </a:r>
          </a:p>
          <a:p>
            <a:pPr lvl="1" eaLnBrk="1" hangingPunct="1"/>
            <a:r>
              <a:rPr lang="en-US" sz="2400" dirty="0"/>
              <a:t>Similar to </a:t>
            </a:r>
            <a:r>
              <a:rPr lang="en-US" sz="2400" b="1" i="1" dirty="0"/>
              <a:t>RAIDs 0 and 3</a:t>
            </a:r>
          </a:p>
          <a:p>
            <a:pPr lvl="1" eaLnBrk="1" hangingPunct="1"/>
            <a:r>
              <a:rPr lang="en-US" sz="2400" dirty="0"/>
              <a:t>Places parity recovery data on each disk</a:t>
            </a:r>
          </a:p>
          <a:p>
            <a:pPr eaLnBrk="1" hangingPunct="1"/>
            <a:r>
              <a:rPr lang="en-US" sz="2400" u="sng" dirty="0"/>
              <a:t>RAID 6</a:t>
            </a:r>
          </a:p>
          <a:p>
            <a:pPr lvl="1" eaLnBrk="1" hangingPunct="1"/>
            <a:r>
              <a:rPr lang="en-US" sz="2400" b="1" i="1" dirty="0"/>
              <a:t>Redundant</a:t>
            </a:r>
            <a:r>
              <a:rPr lang="en-US" sz="2400" dirty="0"/>
              <a:t> parity on each disk </a:t>
            </a:r>
          </a:p>
          <a:p>
            <a:pPr eaLnBrk="1" hangingPunct="1"/>
            <a:r>
              <a:rPr lang="en-US" sz="2400" b="1" dirty="0"/>
              <a:t>RAID 10, or mirrored striping</a:t>
            </a:r>
          </a:p>
          <a:p>
            <a:pPr lvl="1" eaLnBrk="1" hangingPunct="1"/>
            <a:r>
              <a:rPr lang="en-US" sz="2400" dirty="0"/>
              <a:t>Also known as </a:t>
            </a:r>
            <a:r>
              <a:rPr lang="en-US" sz="2400" b="1" i="1" dirty="0"/>
              <a:t>RAID 1+0</a:t>
            </a:r>
          </a:p>
          <a:p>
            <a:pPr lvl="1" eaLnBrk="1" hangingPunct="1"/>
            <a:r>
              <a:rPr lang="en-US" sz="2400" dirty="0"/>
              <a:t>Combination of </a:t>
            </a:r>
            <a:r>
              <a:rPr lang="en-US" sz="2400" b="1" i="1" dirty="0"/>
              <a:t>RAID 1 and RAID 0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609725" y="144463"/>
            <a:ext cx="5540375" cy="941387"/>
          </a:xfrm>
        </p:spPr>
        <p:txBody>
          <a:bodyPr/>
          <a:lstStyle/>
          <a:p>
            <a:pPr algn="ctr" eaLnBrk="1" hangingPunct="1"/>
            <a:r>
              <a:rPr lang="en-US" u="sng" dirty="0"/>
              <a:t>Understanding RAID</a:t>
            </a:r>
          </a:p>
        </p:txBody>
      </p:sp>
    </p:spTree>
    <p:extLst>
      <p:ext uri="{BB962C8B-B14F-4D97-AF65-F5344CB8AC3E}">
        <p14:creationId xmlns:p14="http://schemas.microsoft.com/office/powerpoint/2010/main" val="20061498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86106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609725" y="144463"/>
            <a:ext cx="5540375" cy="941387"/>
          </a:xfrm>
        </p:spPr>
        <p:txBody>
          <a:bodyPr/>
          <a:lstStyle/>
          <a:p>
            <a:pPr algn="ctr" eaLnBrk="1" hangingPunct="1"/>
            <a:r>
              <a:rPr lang="en-US" u="sng" dirty="0"/>
              <a:t>Understanding RAID</a:t>
            </a:r>
          </a:p>
        </p:txBody>
      </p:sp>
    </p:spTree>
    <p:extLst>
      <p:ext uri="{BB962C8B-B14F-4D97-AF65-F5344CB8AC3E}">
        <p14:creationId xmlns:p14="http://schemas.microsoft.com/office/powerpoint/2010/main" val="291073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574344" y="1660478"/>
            <a:ext cx="8077200" cy="4685731"/>
          </a:xfrm>
        </p:spPr>
        <p:txBody>
          <a:bodyPr/>
          <a:lstStyle/>
          <a:p>
            <a:pPr algn="just" eaLnBrk="1" hangingPunct="1"/>
            <a:r>
              <a:rPr lang="en-US" sz="2400" dirty="0"/>
              <a:t>This is what the </a:t>
            </a:r>
            <a:r>
              <a:rPr lang="en-US" sz="2400" b="1" i="1" dirty="0">
                <a:solidFill>
                  <a:srgbClr val="FF0000"/>
                </a:solidFill>
              </a:rPr>
              <a:t>Linux dd </a:t>
            </a:r>
            <a:r>
              <a:rPr lang="en-US" sz="2400" dirty="0"/>
              <a:t>(</a:t>
            </a:r>
            <a:r>
              <a:rPr lang="en-US" sz="2400" b="1" dirty="0"/>
              <a:t>Data Duplicator: used for copy and convert</a:t>
            </a:r>
            <a:r>
              <a:rPr lang="en-US" sz="2400" dirty="0"/>
              <a:t>) command makes</a:t>
            </a:r>
          </a:p>
          <a:p>
            <a:pPr eaLnBrk="1" hangingPunct="1"/>
            <a:r>
              <a:rPr lang="en-US" sz="2400" dirty="0"/>
              <a:t>Bit-by-bit copy of the drive to a file</a:t>
            </a:r>
          </a:p>
          <a:p>
            <a:pPr marL="0" indent="0" eaLnBrk="1" hangingPunct="1">
              <a:buNone/>
            </a:pPr>
            <a:endParaRPr lang="en-US" sz="2400" b="1" i="1" dirty="0">
              <a:solidFill>
                <a:srgbClr val="0070C0"/>
              </a:solidFill>
            </a:endParaRPr>
          </a:p>
          <a:p>
            <a:pPr marL="0" indent="0" eaLnBrk="1" hangingPunct="1">
              <a:buNone/>
            </a:pPr>
            <a:r>
              <a:rPr lang="en-US" sz="2400" b="1" i="1" dirty="0">
                <a:solidFill>
                  <a:srgbClr val="0070C0"/>
                </a:solidFill>
              </a:rPr>
              <a:t>Advantages</a:t>
            </a:r>
          </a:p>
          <a:p>
            <a:pPr lvl="1" eaLnBrk="1" hangingPunct="1"/>
            <a:r>
              <a:rPr lang="en-US" sz="2400" dirty="0"/>
              <a:t>Fast data transfers</a:t>
            </a:r>
          </a:p>
          <a:p>
            <a:pPr lvl="1" eaLnBrk="1" hangingPunct="1"/>
            <a:r>
              <a:rPr lang="en-US" sz="2400" dirty="0"/>
              <a:t>Can </a:t>
            </a:r>
            <a:r>
              <a:rPr lang="en-US" sz="2400" b="1" i="1" dirty="0">
                <a:solidFill>
                  <a:srgbClr val="FF0000"/>
                </a:solidFill>
              </a:rPr>
              <a:t>ignore</a:t>
            </a:r>
            <a:r>
              <a:rPr lang="en-US" sz="2400" dirty="0"/>
              <a:t> minor data read errors on source drive</a:t>
            </a:r>
          </a:p>
          <a:p>
            <a:pPr lvl="1" algn="just" eaLnBrk="1" hangingPunct="1"/>
            <a:r>
              <a:rPr lang="en-US" sz="2400" b="1" i="1" dirty="0">
                <a:solidFill>
                  <a:srgbClr val="FF0000"/>
                </a:solidFill>
              </a:rPr>
              <a:t>Most computer </a:t>
            </a:r>
            <a:r>
              <a:rPr lang="en-US" sz="2400" dirty="0"/>
              <a:t>forensics tools </a:t>
            </a:r>
            <a:r>
              <a:rPr lang="en-US" sz="2400" b="1" i="1" dirty="0"/>
              <a:t>can read raw format</a:t>
            </a:r>
          </a:p>
          <a:p>
            <a:pPr eaLnBrk="1" hangingPunct="1"/>
            <a:endParaRPr lang="en-US" sz="2400" dirty="0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Raw Format</a:t>
            </a:r>
          </a:p>
        </p:txBody>
      </p:sp>
    </p:spTree>
    <p:extLst>
      <p:ext uri="{BB962C8B-B14F-4D97-AF65-F5344CB8AC3E}">
        <p14:creationId xmlns:p14="http://schemas.microsoft.com/office/powerpoint/2010/main" val="453794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sz="2400" b="1" i="1" dirty="0">
                <a:solidFill>
                  <a:srgbClr val="0070C0"/>
                </a:solidFill>
              </a:rPr>
              <a:t>Concerns</a:t>
            </a:r>
          </a:p>
          <a:p>
            <a:pPr lvl="1" eaLnBrk="1" hangingPunct="1"/>
            <a:r>
              <a:rPr lang="en-US" sz="2400" dirty="0"/>
              <a:t>How much </a:t>
            </a:r>
            <a:r>
              <a:rPr lang="en-US" sz="2400" b="1" i="1" dirty="0">
                <a:solidFill>
                  <a:srgbClr val="FF0000"/>
                </a:solidFill>
              </a:rPr>
              <a:t>data storage </a:t>
            </a:r>
            <a:r>
              <a:rPr lang="en-US" sz="2400" dirty="0"/>
              <a:t>is needed?</a:t>
            </a:r>
          </a:p>
          <a:p>
            <a:pPr lvl="1" eaLnBrk="1" hangingPunct="1"/>
            <a:r>
              <a:rPr lang="en-US" sz="2400" dirty="0"/>
              <a:t>What </a:t>
            </a:r>
            <a:r>
              <a:rPr lang="en-US" sz="2400" b="1" i="1" dirty="0">
                <a:solidFill>
                  <a:srgbClr val="FF0000"/>
                </a:solidFill>
              </a:rPr>
              <a:t>type</a:t>
            </a:r>
            <a:r>
              <a:rPr lang="en-US" sz="2400" dirty="0"/>
              <a:t> of RAID is used?</a:t>
            </a:r>
          </a:p>
          <a:p>
            <a:pPr lvl="1" eaLnBrk="1" hangingPunct="1"/>
            <a:r>
              <a:rPr lang="en-US" sz="2400" dirty="0"/>
              <a:t>Do you have the </a:t>
            </a:r>
            <a:r>
              <a:rPr lang="en-US" sz="2400" b="1" i="1" dirty="0">
                <a:solidFill>
                  <a:srgbClr val="FF0000"/>
                </a:solidFill>
              </a:rPr>
              <a:t>right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acquisition </a:t>
            </a:r>
            <a:r>
              <a:rPr lang="en-US" sz="2400" b="1" i="1" dirty="0">
                <a:solidFill>
                  <a:srgbClr val="FF0000"/>
                </a:solidFill>
              </a:rPr>
              <a:t>tool</a:t>
            </a:r>
            <a:r>
              <a:rPr lang="en-US" sz="2400" dirty="0"/>
              <a:t>?</a:t>
            </a:r>
          </a:p>
          <a:p>
            <a:pPr lvl="1" eaLnBrk="1" hangingPunct="1"/>
            <a:r>
              <a:rPr lang="en-US" sz="2400" dirty="0"/>
              <a:t>Can the tool </a:t>
            </a:r>
            <a:r>
              <a:rPr lang="en-US" sz="2400" b="1" i="1" dirty="0">
                <a:solidFill>
                  <a:srgbClr val="FF0000"/>
                </a:solidFill>
              </a:rPr>
              <a:t>read</a:t>
            </a:r>
            <a:r>
              <a:rPr lang="en-US" sz="2400" dirty="0"/>
              <a:t> a forensically copied RAID image?</a:t>
            </a:r>
          </a:p>
          <a:p>
            <a:pPr lvl="1" eaLnBrk="1" hangingPunct="1"/>
            <a:r>
              <a:rPr lang="en-US" sz="2400" dirty="0"/>
              <a:t>Can the tool read </a:t>
            </a:r>
            <a:r>
              <a:rPr lang="en-US" sz="2400" b="1" i="1" dirty="0">
                <a:solidFill>
                  <a:srgbClr val="FF0000"/>
                </a:solidFill>
              </a:rPr>
              <a:t>split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data</a:t>
            </a:r>
            <a:r>
              <a:rPr lang="en-US" sz="2400" dirty="0"/>
              <a:t> saves of each RAID disk?</a:t>
            </a:r>
          </a:p>
          <a:p>
            <a:pPr eaLnBrk="1" hangingPunct="1"/>
            <a:r>
              <a:rPr lang="en-US" sz="2400" dirty="0"/>
              <a:t>Older hardware-firmware RAID systems can be a challenge when you’re making an image</a:t>
            </a:r>
          </a:p>
          <a:p>
            <a:pPr algn="just"/>
            <a:r>
              <a:rPr lang="en-US" sz="1800" b="1" i="1" dirty="0"/>
              <a:t>RAID</a:t>
            </a:r>
            <a:r>
              <a:rPr lang="en-US" sz="1800" dirty="0"/>
              <a:t>: data storage virtualization technology that combines multiple physical disk drive components into one or more logical units for the purposes of data redundancy</a:t>
            </a:r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Acquiring RAID Disks</a:t>
            </a:r>
          </a:p>
        </p:txBody>
      </p:sp>
    </p:spTree>
    <p:extLst>
      <p:ext uri="{BB962C8B-B14F-4D97-AF65-F5344CB8AC3E}">
        <p14:creationId xmlns:p14="http://schemas.microsoft.com/office/powerpoint/2010/main" val="16223092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077200" cy="4267200"/>
          </a:xfrm>
        </p:spPr>
        <p:txBody>
          <a:bodyPr/>
          <a:lstStyle/>
          <a:p>
            <a:pPr eaLnBrk="1" hangingPunct="1"/>
            <a:r>
              <a:rPr lang="en-US" sz="2400" dirty="0"/>
              <a:t>Vendors offering RAID acquisition functions</a:t>
            </a:r>
          </a:p>
          <a:p>
            <a:pPr lvl="1" eaLnBrk="1" hangingPunct="1"/>
            <a:r>
              <a:rPr lang="en-US" sz="2400" dirty="0"/>
              <a:t>Technologies Pathways </a:t>
            </a:r>
            <a:r>
              <a:rPr lang="en-US" sz="2400" b="1" i="1" dirty="0" err="1"/>
              <a:t>ProDiscover</a:t>
            </a:r>
            <a:endParaRPr lang="en-US" sz="2400" b="1" i="1" dirty="0"/>
          </a:p>
          <a:p>
            <a:pPr lvl="1" eaLnBrk="1" hangingPunct="1"/>
            <a:r>
              <a:rPr lang="en-US" sz="2400" dirty="0"/>
              <a:t>Guidance Software </a:t>
            </a:r>
            <a:r>
              <a:rPr lang="en-US" sz="2400" b="1" i="1" dirty="0" err="1"/>
              <a:t>EnCase</a:t>
            </a:r>
            <a:endParaRPr lang="en-US" sz="2400" b="1" i="1" dirty="0"/>
          </a:p>
          <a:p>
            <a:pPr lvl="1" eaLnBrk="1" hangingPunct="1"/>
            <a:r>
              <a:rPr lang="en-US" sz="2400" dirty="0"/>
              <a:t>X-Ways Forensics</a:t>
            </a:r>
          </a:p>
          <a:p>
            <a:pPr lvl="1" eaLnBrk="1" hangingPunct="1"/>
            <a:r>
              <a:rPr lang="en-US" sz="2400" dirty="0"/>
              <a:t>Runtime Software</a:t>
            </a:r>
          </a:p>
          <a:p>
            <a:pPr lvl="1" eaLnBrk="1" hangingPunct="1"/>
            <a:r>
              <a:rPr lang="en-US" sz="2400" dirty="0"/>
              <a:t>R-Tools Technologies</a:t>
            </a:r>
          </a:p>
          <a:p>
            <a:pPr eaLnBrk="1" hangingPunct="1"/>
            <a:r>
              <a:rPr lang="en-US" sz="2400" dirty="0"/>
              <a:t>Occasionally, a RAID system is too large for a static acquisition</a:t>
            </a:r>
          </a:p>
          <a:p>
            <a:pPr lvl="1" eaLnBrk="1" hangingPunct="1"/>
            <a:r>
              <a:rPr lang="en-US" sz="2400" dirty="0"/>
              <a:t>Retrieve only the data relevant to the investigation with the sparse or logical acquisition method</a:t>
            </a:r>
          </a:p>
          <a:p>
            <a:pPr eaLnBrk="1" hangingPunct="1"/>
            <a:endParaRPr lang="en-US" sz="2400" dirty="0"/>
          </a:p>
        </p:txBody>
      </p:sp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Acquiring RAID Disks</a:t>
            </a:r>
          </a:p>
        </p:txBody>
      </p:sp>
    </p:spTree>
    <p:extLst>
      <p:ext uri="{BB962C8B-B14F-4D97-AF65-F5344CB8AC3E}">
        <p14:creationId xmlns:p14="http://schemas.microsoft.com/office/powerpoint/2010/main" val="2858013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238835" y="1580866"/>
            <a:ext cx="8604913" cy="4953000"/>
          </a:xfrm>
        </p:spPr>
        <p:txBody>
          <a:bodyPr/>
          <a:lstStyle/>
          <a:p>
            <a:pPr algn="just" eaLnBrk="1" hangingPunct="1"/>
            <a:r>
              <a:rPr lang="en-US" sz="2400" dirty="0"/>
              <a:t>You can </a:t>
            </a:r>
            <a:r>
              <a:rPr lang="en-US" sz="2400" b="1" u="sng" dirty="0"/>
              <a:t>remotely connect to a suspect computer via a network connection</a:t>
            </a:r>
            <a:r>
              <a:rPr lang="en-US" sz="2400" dirty="0"/>
              <a:t> and copy data from it</a:t>
            </a:r>
          </a:p>
          <a:p>
            <a:pPr algn="just" eaLnBrk="1" hangingPunct="1"/>
            <a:r>
              <a:rPr lang="en-US" sz="2400" dirty="0"/>
              <a:t>Remote acquisition tools vary in configurations and capabilities</a:t>
            </a:r>
          </a:p>
          <a:p>
            <a:pPr marL="0" indent="0" eaLnBrk="1" hangingPunct="1">
              <a:buNone/>
            </a:pPr>
            <a:r>
              <a:rPr lang="en-US" sz="2400" b="1" i="1" dirty="0">
                <a:solidFill>
                  <a:srgbClr val="FF0000"/>
                </a:solidFill>
              </a:rPr>
              <a:t>Drawbacks</a:t>
            </a:r>
          </a:p>
          <a:p>
            <a:pPr lvl="1" algn="just" eaLnBrk="1" hangingPunct="1"/>
            <a:r>
              <a:rPr lang="en-US" sz="2400" b="1" i="1" dirty="0">
                <a:solidFill>
                  <a:srgbClr val="0070C0"/>
                </a:solidFill>
              </a:rPr>
              <a:t>Gaining the permissions </a:t>
            </a:r>
            <a:r>
              <a:rPr lang="en-US" sz="2400" dirty="0"/>
              <a:t>needed to access more secure subnets</a:t>
            </a:r>
          </a:p>
          <a:p>
            <a:pPr lvl="1" eaLnBrk="1" hangingPunct="1"/>
            <a:r>
              <a:rPr lang="en-US" sz="2400" dirty="0"/>
              <a:t>Heavy traffic could cause </a:t>
            </a:r>
            <a:r>
              <a:rPr lang="en-US" sz="2400" b="1" i="1" dirty="0">
                <a:solidFill>
                  <a:srgbClr val="0070C0"/>
                </a:solidFill>
              </a:rPr>
              <a:t>delays</a:t>
            </a:r>
            <a:r>
              <a:rPr lang="en-US" sz="2400" dirty="0"/>
              <a:t> and </a:t>
            </a:r>
            <a:r>
              <a:rPr lang="en-US" sz="2400" b="1" i="1" dirty="0">
                <a:solidFill>
                  <a:srgbClr val="0070C0"/>
                </a:solidFill>
              </a:rPr>
              <a:t>errors</a:t>
            </a:r>
          </a:p>
          <a:p>
            <a:pPr lvl="1" eaLnBrk="1" hangingPunct="1"/>
            <a:r>
              <a:rPr lang="en-US" sz="2400" b="1" i="1" dirty="0">
                <a:solidFill>
                  <a:srgbClr val="0070C0"/>
                </a:solidFill>
              </a:rPr>
              <a:t>Remote access </a:t>
            </a:r>
            <a:r>
              <a:rPr lang="en-US" sz="2400" dirty="0"/>
              <a:t>tool could be </a:t>
            </a:r>
            <a:r>
              <a:rPr lang="en-US" sz="2400" b="1" i="1" dirty="0">
                <a:solidFill>
                  <a:srgbClr val="0070C0"/>
                </a:solidFill>
              </a:rPr>
              <a:t>blocked</a:t>
            </a:r>
            <a:r>
              <a:rPr lang="en-US" sz="2400" dirty="0"/>
              <a:t> by </a:t>
            </a:r>
            <a:r>
              <a:rPr lang="en-US" sz="2400" b="1" i="1" dirty="0">
                <a:solidFill>
                  <a:srgbClr val="0070C0"/>
                </a:solidFill>
              </a:rPr>
              <a:t>antivirus</a:t>
            </a:r>
          </a:p>
          <a:p>
            <a:pPr eaLnBrk="1" hangingPunct="1"/>
            <a:endParaRPr lang="en-US" sz="2400" dirty="0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Using Remote Network Acquisition Tools</a:t>
            </a:r>
          </a:p>
        </p:txBody>
      </p:sp>
    </p:spTree>
    <p:extLst>
      <p:ext uri="{BB962C8B-B14F-4D97-AF65-F5344CB8AC3E}">
        <p14:creationId xmlns:p14="http://schemas.microsoft.com/office/powerpoint/2010/main" val="34510189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752600"/>
            <a:ext cx="8077200" cy="4267200"/>
          </a:xfrm>
        </p:spPr>
        <p:txBody>
          <a:bodyPr/>
          <a:lstStyle/>
          <a:p>
            <a:pPr eaLnBrk="1" hangingPunct="1"/>
            <a:r>
              <a:rPr lang="en-US" sz="2400" dirty="0"/>
              <a:t>Preview a suspect’s drive </a:t>
            </a:r>
            <a:r>
              <a:rPr lang="en-US" sz="2400" b="1" i="1" dirty="0">
                <a:solidFill>
                  <a:srgbClr val="FF0000"/>
                </a:solidFill>
              </a:rPr>
              <a:t>remotely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i="1" dirty="0"/>
              <a:t>while it’s in use</a:t>
            </a:r>
          </a:p>
          <a:p>
            <a:pPr eaLnBrk="1" hangingPunct="1"/>
            <a:r>
              <a:rPr lang="en-US" sz="2400" dirty="0"/>
              <a:t>Perform a </a:t>
            </a:r>
            <a:r>
              <a:rPr lang="en-US" sz="2400" b="1" i="1" dirty="0">
                <a:solidFill>
                  <a:srgbClr val="FF0000"/>
                </a:solidFill>
              </a:rPr>
              <a:t>live acquisition</a:t>
            </a:r>
          </a:p>
          <a:p>
            <a:pPr lvl="1" eaLnBrk="1" hangingPunct="1"/>
            <a:r>
              <a:rPr lang="en-US" sz="2400" dirty="0"/>
              <a:t>Also called a “</a:t>
            </a:r>
            <a:r>
              <a:rPr lang="en-US" sz="2400" b="1" i="1" dirty="0"/>
              <a:t>smear</a:t>
            </a:r>
            <a:r>
              <a:rPr lang="en-US" sz="2400" dirty="0"/>
              <a:t>” because data is being altered</a:t>
            </a:r>
          </a:p>
          <a:p>
            <a:pPr eaLnBrk="1" hangingPunct="1"/>
            <a:r>
              <a:rPr lang="en-US" sz="2400" b="1" i="1" dirty="0">
                <a:solidFill>
                  <a:srgbClr val="FF0000"/>
                </a:solidFill>
              </a:rPr>
              <a:t>Encrypt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the </a:t>
            </a:r>
            <a:r>
              <a:rPr lang="en-US" sz="2400" b="1" i="1" dirty="0"/>
              <a:t>connection</a:t>
            </a:r>
          </a:p>
          <a:p>
            <a:pPr eaLnBrk="1" hangingPunct="1"/>
            <a:r>
              <a:rPr lang="en-US" sz="2400" b="1" i="1" dirty="0">
                <a:solidFill>
                  <a:srgbClr val="FF0000"/>
                </a:solidFill>
              </a:rPr>
              <a:t>Copy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the suspect computer’s </a:t>
            </a:r>
            <a:r>
              <a:rPr lang="en-US" sz="2400" b="1" i="1" dirty="0"/>
              <a:t>RAM</a:t>
            </a:r>
          </a:p>
          <a:p>
            <a:pPr eaLnBrk="1" hangingPunct="1"/>
            <a:r>
              <a:rPr lang="en-US" sz="2400" b="1" i="1" dirty="0">
                <a:solidFill>
                  <a:srgbClr val="FF0000"/>
                </a:solidFill>
              </a:rPr>
              <a:t>Use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the optional </a:t>
            </a:r>
            <a:r>
              <a:rPr lang="en-US" sz="2400" b="1" i="1" dirty="0">
                <a:solidFill>
                  <a:srgbClr val="FF0000"/>
                </a:solidFill>
              </a:rPr>
              <a:t>stealth mode </a:t>
            </a:r>
            <a:r>
              <a:rPr lang="en-US" sz="2400" dirty="0"/>
              <a:t>to </a:t>
            </a:r>
            <a:r>
              <a:rPr lang="en-US" sz="2400" b="1" i="1" dirty="0"/>
              <a:t>hide the connection</a:t>
            </a: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Remote Acquisition with </a:t>
            </a:r>
            <a:r>
              <a:rPr lang="en-US" u="sng" dirty="0" err="1"/>
              <a:t>ProDiscover</a:t>
            </a:r>
            <a:r>
              <a:rPr lang="en-US" u="sng" dirty="0"/>
              <a:t> Investigator</a:t>
            </a:r>
          </a:p>
        </p:txBody>
      </p:sp>
    </p:spTree>
    <p:extLst>
      <p:ext uri="{BB962C8B-B14F-4D97-AF65-F5344CB8AC3E}">
        <p14:creationId xmlns:p14="http://schemas.microsoft.com/office/powerpoint/2010/main" val="1079647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828800"/>
            <a:ext cx="8077200" cy="4267200"/>
          </a:xfrm>
        </p:spPr>
        <p:txBody>
          <a:bodyPr/>
          <a:lstStyle/>
          <a:p>
            <a:pPr eaLnBrk="1" hangingPunct="1"/>
            <a:r>
              <a:rPr lang="en-US" sz="2400" dirty="0"/>
              <a:t>All the functions of </a:t>
            </a:r>
            <a:r>
              <a:rPr lang="en-US" sz="2400" b="1" i="1" dirty="0" err="1"/>
              <a:t>ProDiscover</a:t>
            </a:r>
            <a:r>
              <a:rPr lang="en-US" sz="2400" dirty="0"/>
              <a:t> Investigator </a:t>
            </a:r>
            <a:r>
              <a:rPr lang="en-US" sz="2400" b="1" i="1" dirty="0"/>
              <a:t>plus</a:t>
            </a:r>
          </a:p>
          <a:p>
            <a:pPr lvl="1" eaLnBrk="1" hangingPunct="1"/>
            <a:r>
              <a:rPr lang="en-US" sz="2400" dirty="0"/>
              <a:t>Capture volatile system state information</a:t>
            </a:r>
          </a:p>
          <a:p>
            <a:pPr lvl="1" eaLnBrk="1" hangingPunct="1"/>
            <a:r>
              <a:rPr lang="en-US" sz="2400" b="1" i="1" dirty="0"/>
              <a:t>Analyze</a:t>
            </a:r>
            <a:r>
              <a:rPr lang="en-US" sz="2400" dirty="0"/>
              <a:t> current </a:t>
            </a:r>
            <a:r>
              <a:rPr lang="en-US" sz="2400" b="1" i="1" dirty="0">
                <a:solidFill>
                  <a:srgbClr val="FF0000"/>
                </a:solidFill>
              </a:rPr>
              <a:t>running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processes</a:t>
            </a:r>
          </a:p>
          <a:p>
            <a:pPr lvl="1" eaLnBrk="1" hangingPunct="1"/>
            <a:r>
              <a:rPr lang="en-US" sz="2400" dirty="0"/>
              <a:t>Locate </a:t>
            </a:r>
            <a:r>
              <a:rPr lang="en-US" sz="2400" b="1" i="1" dirty="0"/>
              <a:t>unseen</a:t>
            </a:r>
            <a:r>
              <a:rPr lang="en-US" sz="2400" dirty="0"/>
              <a:t> files and processes</a:t>
            </a:r>
          </a:p>
          <a:p>
            <a:pPr lvl="1" eaLnBrk="1" hangingPunct="1"/>
            <a:r>
              <a:rPr lang="en-US" sz="2400" dirty="0"/>
              <a:t>Remotely </a:t>
            </a:r>
            <a:r>
              <a:rPr lang="en-US" sz="2400" b="1" i="1" dirty="0"/>
              <a:t>view</a:t>
            </a:r>
            <a:r>
              <a:rPr lang="en-US" sz="2400" dirty="0"/>
              <a:t> and </a:t>
            </a:r>
            <a:r>
              <a:rPr lang="en-US" sz="2400" b="1" i="1" dirty="0"/>
              <a:t>listen</a:t>
            </a:r>
            <a:r>
              <a:rPr lang="en-US" sz="2400" dirty="0"/>
              <a:t> to IP ports</a:t>
            </a:r>
          </a:p>
          <a:p>
            <a:pPr lvl="1" eaLnBrk="1" hangingPunct="1"/>
            <a:r>
              <a:rPr lang="en-US" sz="2400" b="1" i="1" dirty="0"/>
              <a:t>Run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hash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comparisons to find </a:t>
            </a:r>
            <a:r>
              <a:rPr lang="en-US" sz="2400" b="1" i="1" dirty="0"/>
              <a:t>Trojans</a:t>
            </a:r>
            <a:r>
              <a:rPr lang="en-US" sz="2400" dirty="0"/>
              <a:t> and </a:t>
            </a:r>
            <a:r>
              <a:rPr lang="en-US" sz="2400" b="1" i="1" dirty="0"/>
              <a:t>rootkits</a:t>
            </a:r>
          </a:p>
          <a:p>
            <a:pPr lvl="1" eaLnBrk="1" hangingPunct="1"/>
            <a:r>
              <a:rPr lang="en-US" sz="2400" b="1" i="1" dirty="0"/>
              <a:t>Create</a:t>
            </a:r>
            <a:r>
              <a:rPr lang="en-US" sz="2400" dirty="0"/>
              <a:t> a </a:t>
            </a:r>
            <a:r>
              <a:rPr lang="en-US" sz="2400" b="1" i="1" dirty="0">
                <a:solidFill>
                  <a:srgbClr val="FF0000"/>
                </a:solidFill>
              </a:rPr>
              <a:t>hash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inventory of all files remotely</a:t>
            </a:r>
          </a:p>
        </p:txBody>
      </p:sp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1555134" y="239997"/>
            <a:ext cx="5540375" cy="941387"/>
          </a:xfrm>
        </p:spPr>
        <p:txBody>
          <a:bodyPr/>
          <a:lstStyle/>
          <a:p>
            <a:pPr algn="ctr" eaLnBrk="1" hangingPunct="1"/>
            <a:r>
              <a:rPr lang="en-US" u="sng" dirty="0"/>
              <a:t>Remote Acquisition with </a:t>
            </a:r>
            <a:r>
              <a:rPr lang="en-US" u="sng" dirty="0" err="1"/>
              <a:t>ProDiscover</a:t>
            </a:r>
            <a:r>
              <a:rPr lang="en-US" u="sng" dirty="0"/>
              <a:t> Incident Response </a:t>
            </a:r>
          </a:p>
        </p:txBody>
      </p:sp>
    </p:spTree>
    <p:extLst>
      <p:ext uri="{BB962C8B-B14F-4D97-AF65-F5344CB8AC3E}">
        <p14:creationId xmlns:p14="http://schemas.microsoft.com/office/powerpoint/2010/main" val="420302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828800"/>
            <a:ext cx="8077200" cy="4267200"/>
          </a:xfrm>
        </p:spPr>
        <p:txBody>
          <a:bodyPr/>
          <a:lstStyle/>
          <a:p>
            <a:pPr eaLnBrk="1" hangingPunct="1"/>
            <a:r>
              <a:rPr lang="en-US" sz="2400" b="1" i="1" dirty="0" err="1">
                <a:solidFill>
                  <a:srgbClr val="FF0000"/>
                </a:solidFill>
              </a:rPr>
              <a:t>ProDiscover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utility for remote access</a:t>
            </a:r>
          </a:p>
          <a:p>
            <a:pPr eaLnBrk="1" hangingPunct="1"/>
            <a:r>
              <a:rPr lang="en-US" sz="2400" dirty="0"/>
              <a:t>Needs to be </a:t>
            </a:r>
            <a:r>
              <a:rPr lang="en-US" sz="2400" b="1" i="1" dirty="0">
                <a:solidFill>
                  <a:srgbClr val="FF0000"/>
                </a:solidFill>
              </a:rPr>
              <a:t>loaded</a:t>
            </a:r>
            <a:r>
              <a:rPr lang="en-US" sz="2400" dirty="0"/>
              <a:t> on the suspect computer</a:t>
            </a:r>
          </a:p>
          <a:p>
            <a:pPr eaLnBrk="1" hangingPunct="1"/>
            <a:r>
              <a:rPr lang="en-US" sz="2400" b="1" i="1" dirty="0" err="1">
                <a:solidFill>
                  <a:srgbClr val="FF0000"/>
                </a:solidFill>
              </a:rPr>
              <a:t>PDServer</a:t>
            </a:r>
            <a:r>
              <a:rPr lang="en-US" sz="2400" dirty="0"/>
              <a:t> installation modes</a:t>
            </a:r>
          </a:p>
          <a:p>
            <a:pPr lvl="1" eaLnBrk="1" hangingPunct="1"/>
            <a:r>
              <a:rPr lang="en-US" sz="2400" dirty="0"/>
              <a:t>Trusted CD</a:t>
            </a:r>
          </a:p>
          <a:p>
            <a:pPr lvl="1" eaLnBrk="1" hangingPunct="1"/>
            <a:r>
              <a:rPr lang="en-US" sz="2400" dirty="0"/>
              <a:t>Pre-installation</a:t>
            </a:r>
          </a:p>
          <a:p>
            <a:pPr lvl="1" eaLnBrk="1" hangingPunct="1"/>
            <a:r>
              <a:rPr lang="en-US" sz="2400" dirty="0"/>
              <a:t>Pushing out and running remotely</a:t>
            </a:r>
          </a:p>
          <a:p>
            <a:pPr eaLnBrk="1" hangingPunct="1"/>
            <a:r>
              <a:rPr lang="en-US" sz="2400" b="1" i="1" dirty="0" err="1">
                <a:solidFill>
                  <a:srgbClr val="0070C0"/>
                </a:solidFill>
              </a:rPr>
              <a:t>PDServer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r>
              <a:rPr lang="en-US" sz="2400" dirty="0"/>
              <a:t>can run in a </a:t>
            </a:r>
            <a:r>
              <a:rPr lang="en-US" sz="2400" b="1" i="1" dirty="0">
                <a:solidFill>
                  <a:srgbClr val="FF0000"/>
                </a:solidFill>
              </a:rPr>
              <a:t>stealth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mode</a:t>
            </a:r>
          </a:p>
          <a:p>
            <a:pPr lvl="1" eaLnBrk="1" hangingPunct="1"/>
            <a:r>
              <a:rPr lang="en-US" sz="2400" dirty="0"/>
              <a:t>Can change process name to appear as OS function</a:t>
            </a:r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 err="1"/>
              <a:t>PDServer</a:t>
            </a:r>
            <a:r>
              <a:rPr lang="en-US" u="sng" dirty="0"/>
              <a:t> Remote Agent</a:t>
            </a:r>
          </a:p>
        </p:txBody>
      </p:sp>
    </p:spTree>
    <p:extLst>
      <p:ext uri="{BB962C8B-B14F-4D97-AF65-F5344CB8AC3E}">
        <p14:creationId xmlns:p14="http://schemas.microsoft.com/office/powerpoint/2010/main" val="37494877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>
          <a:xfrm>
            <a:off x="368489" y="1709998"/>
            <a:ext cx="9144000" cy="5019675"/>
          </a:xfrm>
        </p:spPr>
        <p:txBody>
          <a:bodyPr/>
          <a:lstStyle/>
          <a:p>
            <a:pPr eaLnBrk="1" hangingPunct="1"/>
            <a:r>
              <a:rPr lang="en-US" sz="2400" b="1" i="1" dirty="0">
                <a:solidFill>
                  <a:srgbClr val="FF0000"/>
                </a:solidFill>
              </a:rPr>
              <a:t>Password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Protection</a:t>
            </a:r>
          </a:p>
          <a:p>
            <a:pPr eaLnBrk="1" hangingPunct="1"/>
            <a:r>
              <a:rPr lang="en-US" sz="2400" b="1" i="1" dirty="0">
                <a:solidFill>
                  <a:srgbClr val="FF0000"/>
                </a:solidFill>
              </a:rPr>
              <a:t>Encrypted</a:t>
            </a:r>
            <a:r>
              <a:rPr lang="en-US" sz="2400" dirty="0"/>
              <a:t> communications</a:t>
            </a:r>
          </a:p>
          <a:p>
            <a:pPr eaLnBrk="1" hangingPunct="1"/>
            <a:r>
              <a:rPr lang="en-US" sz="2400" b="1" i="1" dirty="0">
                <a:solidFill>
                  <a:srgbClr val="FF0000"/>
                </a:solidFill>
              </a:rPr>
              <a:t>Secure</a:t>
            </a:r>
            <a:r>
              <a:rPr lang="en-US" sz="2400" dirty="0"/>
              <a:t> Communication Protocol</a:t>
            </a:r>
          </a:p>
          <a:p>
            <a:pPr eaLnBrk="1" hangingPunct="1"/>
            <a:r>
              <a:rPr lang="en-US" sz="2400" dirty="0"/>
              <a:t>Write </a:t>
            </a:r>
            <a:r>
              <a:rPr lang="en-US" sz="2400" b="1" i="1" dirty="0">
                <a:solidFill>
                  <a:srgbClr val="FF0000"/>
                </a:solidFill>
              </a:rPr>
              <a:t>Protected</a:t>
            </a:r>
            <a:r>
              <a:rPr lang="en-US" sz="2400" dirty="0"/>
              <a:t> Trusted Binaries</a:t>
            </a:r>
          </a:p>
          <a:p>
            <a:pPr eaLnBrk="1" hangingPunct="1"/>
            <a:r>
              <a:rPr lang="en-US" sz="2400" b="1" i="1" dirty="0">
                <a:solidFill>
                  <a:srgbClr val="FF0000"/>
                </a:solidFill>
              </a:rPr>
              <a:t>Digital</a:t>
            </a:r>
            <a:r>
              <a:rPr lang="en-US" sz="2400" dirty="0"/>
              <a:t> Signatures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Remote Connection Security Features</a:t>
            </a:r>
          </a:p>
        </p:txBody>
      </p:sp>
    </p:spTree>
    <p:extLst>
      <p:ext uri="{BB962C8B-B14F-4D97-AF65-F5344CB8AC3E}">
        <p14:creationId xmlns:p14="http://schemas.microsoft.com/office/powerpoint/2010/main" val="25785175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>
          <a:xfrm>
            <a:off x="341312" y="1501254"/>
            <a:ext cx="8077200" cy="4267200"/>
          </a:xfrm>
        </p:spPr>
        <p:txBody>
          <a:bodyPr/>
          <a:lstStyle/>
          <a:p>
            <a:pPr eaLnBrk="1" hangingPunct="1"/>
            <a:r>
              <a:rPr lang="en-US" sz="2400" b="1" i="1" dirty="0">
                <a:solidFill>
                  <a:srgbClr val="FF0000"/>
                </a:solidFill>
              </a:rPr>
              <a:t>Remotely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acquires media and RAM data</a:t>
            </a:r>
          </a:p>
          <a:p>
            <a:pPr eaLnBrk="1" hangingPunct="1"/>
            <a:r>
              <a:rPr lang="en-US" sz="2400" dirty="0"/>
              <a:t>Integration with intrusion detection system (</a:t>
            </a:r>
            <a:r>
              <a:rPr lang="en-US" sz="2400" b="1" i="1" dirty="0"/>
              <a:t>IDS</a:t>
            </a:r>
            <a:r>
              <a:rPr lang="en-US" sz="2400" dirty="0"/>
              <a:t>) tools</a:t>
            </a:r>
          </a:p>
          <a:p>
            <a:pPr eaLnBrk="1" hangingPunct="1"/>
            <a:r>
              <a:rPr lang="en-US" sz="2400" dirty="0"/>
              <a:t>Options to create an </a:t>
            </a:r>
            <a:r>
              <a:rPr lang="en-US" sz="2400" b="1" i="1" dirty="0">
                <a:solidFill>
                  <a:srgbClr val="FF0000"/>
                </a:solidFill>
              </a:rPr>
              <a:t>image of data </a:t>
            </a:r>
            <a:r>
              <a:rPr lang="en-US" sz="2400" dirty="0"/>
              <a:t>from one or more systems</a:t>
            </a:r>
          </a:p>
          <a:p>
            <a:pPr eaLnBrk="1" hangingPunct="1"/>
            <a:r>
              <a:rPr lang="en-US" sz="2400" b="1" i="1" dirty="0">
                <a:solidFill>
                  <a:srgbClr val="FF0000"/>
                </a:solidFill>
              </a:rPr>
              <a:t>Preview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of systems</a:t>
            </a:r>
          </a:p>
          <a:p>
            <a:pPr eaLnBrk="1" hangingPunct="1"/>
            <a:r>
              <a:rPr lang="en-US" sz="2400" dirty="0"/>
              <a:t>A wide range of file </a:t>
            </a:r>
            <a:r>
              <a:rPr lang="en-US" sz="2400" b="1" i="1" dirty="0">
                <a:solidFill>
                  <a:srgbClr val="FF0000"/>
                </a:solidFill>
              </a:rPr>
              <a:t>system formats</a:t>
            </a:r>
          </a:p>
          <a:p>
            <a:pPr eaLnBrk="1" hangingPunct="1"/>
            <a:r>
              <a:rPr lang="en-US" sz="2400" b="1" i="1" dirty="0">
                <a:solidFill>
                  <a:srgbClr val="FF0000"/>
                </a:solidFill>
              </a:rPr>
              <a:t>RAID support </a:t>
            </a:r>
            <a:r>
              <a:rPr lang="en-US" sz="2400" dirty="0"/>
              <a:t>for both hardware and software</a:t>
            </a:r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Remote Acquisition with </a:t>
            </a:r>
            <a:r>
              <a:rPr lang="en-US" u="sng" dirty="0" err="1"/>
              <a:t>EnCase</a:t>
            </a:r>
            <a:r>
              <a:rPr lang="en-US" u="sng" dirty="0"/>
              <a:t> Enterprise</a:t>
            </a:r>
          </a:p>
        </p:txBody>
      </p:sp>
    </p:spTree>
    <p:extLst>
      <p:ext uri="{BB962C8B-B14F-4D97-AF65-F5344CB8AC3E}">
        <p14:creationId xmlns:p14="http://schemas.microsoft.com/office/powerpoint/2010/main" val="30550720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ext Box 3"/>
          <p:cNvSpPr>
            <a:spLocks noGrp="1" noChangeArrowheads="1"/>
          </p:cNvSpPr>
          <p:nvPr>
            <p:ph type="title"/>
          </p:nvPr>
        </p:nvSpPr>
        <p:spPr>
          <a:xfrm>
            <a:off x="2014661" y="386819"/>
            <a:ext cx="4898777" cy="523220"/>
          </a:xfrm>
        </p:spPr>
        <p:txBody>
          <a:bodyPr wrap="none">
            <a:spAutoFit/>
          </a:bodyPr>
          <a:lstStyle/>
          <a:p>
            <a:pPr algn="ctr"/>
            <a:r>
              <a:rPr lang="en-US" altLang="en-US" b="1" u="sng" dirty="0">
                <a:solidFill>
                  <a:srgbClr val="003366"/>
                </a:solidFill>
              </a:rPr>
              <a:t>What we will cover next</a:t>
            </a:r>
            <a:endParaRPr lang="en-US" altLang="en-US" u="sng" dirty="0">
              <a:solidFill>
                <a:srgbClr val="003366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Slide </a:t>
            </a:r>
            <a:fld id="{870DD5CD-49D7-9640-A75B-C37B075FCBF1}" type="slidenum">
              <a:rPr lang="en-US" smtClean="0"/>
              <a:pPr>
                <a:defRPr/>
              </a:pPr>
              <a:t>58</a:t>
            </a:fld>
            <a:r>
              <a:rPr lang="en-US" dirty="0"/>
              <a:t> of  9</a:t>
            </a:r>
          </a:p>
        </p:txBody>
      </p:sp>
      <p:sp>
        <p:nvSpPr>
          <p:cNvPr id="3" name="Rectangle 2"/>
          <p:cNvSpPr/>
          <p:nvPr/>
        </p:nvSpPr>
        <p:spPr>
          <a:xfrm>
            <a:off x="2014661" y="2282545"/>
            <a:ext cx="531748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/>
              <a:t>Network Forensic and </a:t>
            </a:r>
          </a:p>
          <a:p>
            <a:pPr algn="ctr"/>
            <a:r>
              <a:rPr lang="en-GB" sz="4000" dirty="0"/>
              <a:t>Protocol Analysis</a:t>
            </a:r>
            <a:endParaRPr lang="en-US" sz="4000" dirty="0"/>
          </a:p>
        </p:txBody>
      </p:sp>
      <p:pic>
        <p:nvPicPr>
          <p:cNvPr id="1028" name="Picture 4" descr="https://www.cybervie.com/wp-content/uploads/elementor/thumbs/Capture-1-nx3yp80e4padbmwy2mdbdvbvu8286nqcdx9wexctc8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473" y="4495087"/>
            <a:ext cx="2858316" cy="12536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0" name="Picture 6" descr="https://img-fotki.yandex.ru/get/16098/85893628.c68/0_17f35c_4bf9a7fe_M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70" y="2065493"/>
            <a:ext cx="1540491" cy="15404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32" name="Picture 8" descr="https://3.bp.blogspot.com/-T0AlTcyHnBQ/V92WZVNy-XI/AAAAAAAACyg/abR5l5r136gpF8ZDUub3prYnitj1EOvYQCEw/s1600/detective-311684_1280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990" y="3546769"/>
            <a:ext cx="1851131" cy="26210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34216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N/A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324067" y="522972"/>
            <a:ext cx="536557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u="sng" dirty="0">
                <a:solidFill>
                  <a:schemeClr val="accent2">
                    <a:lumMod val="75000"/>
                  </a:schemeClr>
                </a:solidFill>
              </a:rPr>
              <a:t>What we will cover next</a:t>
            </a:r>
            <a:endParaRPr lang="en-US" altLang="en-US" u="sng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GB" dirty="0"/>
              <a:t>Slide &lt;</a:t>
            </a:r>
            <a:fld id="{B360878C-A22B-4475-9407-D38EB1F6176B}" type="slidenum">
              <a:rPr lang="en-GB" smtClean="0"/>
              <a:t>59</a:t>
            </a:fld>
            <a:r>
              <a:rPr lang="en-GB" dirty="0"/>
              <a:t>&gt; of 9</a:t>
            </a:r>
          </a:p>
        </p:txBody>
      </p:sp>
    </p:spTree>
    <p:extLst>
      <p:ext uri="{BB962C8B-B14F-4D97-AF65-F5344CB8AC3E}">
        <p14:creationId xmlns:p14="http://schemas.microsoft.com/office/powerpoint/2010/main" val="172014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533399" y="1619534"/>
            <a:ext cx="8501419" cy="489044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400" b="1" i="1" dirty="0">
                <a:solidFill>
                  <a:srgbClr val="0070C0"/>
                </a:solidFill>
              </a:rPr>
              <a:t>Disadvantages</a:t>
            </a:r>
          </a:p>
          <a:p>
            <a:pPr lvl="1" eaLnBrk="1" hangingPunct="1"/>
            <a:r>
              <a:rPr lang="en-US" sz="2400" dirty="0"/>
              <a:t>Requires as much </a:t>
            </a:r>
            <a:r>
              <a:rPr lang="en-US" sz="2400" b="1" i="1" dirty="0">
                <a:solidFill>
                  <a:srgbClr val="FF0000"/>
                </a:solidFill>
              </a:rPr>
              <a:t>storage as original disk </a:t>
            </a:r>
            <a:r>
              <a:rPr lang="en-US" sz="2400" dirty="0"/>
              <a:t>or data</a:t>
            </a:r>
          </a:p>
          <a:p>
            <a:pPr lvl="1" eaLnBrk="1" hangingPunct="1"/>
            <a:r>
              <a:rPr lang="es-EC" sz="2400" dirty="0"/>
              <a:t>Tools </a:t>
            </a:r>
            <a:r>
              <a:rPr lang="en-US" sz="2400" b="1" i="1" dirty="0">
                <a:solidFill>
                  <a:srgbClr val="FF0000"/>
                </a:solidFill>
              </a:rPr>
              <a:t>might not </a:t>
            </a:r>
            <a:r>
              <a:rPr lang="en-US" sz="2400" dirty="0"/>
              <a:t>collect marginal </a:t>
            </a:r>
            <a:r>
              <a:rPr lang="en-US" sz="2400" b="1" i="1" dirty="0">
                <a:solidFill>
                  <a:srgbClr val="FF0000"/>
                </a:solidFill>
              </a:rPr>
              <a:t>(bad) sectors</a:t>
            </a:r>
          </a:p>
          <a:p>
            <a:pPr lvl="2" eaLnBrk="1" hangingPunct="1"/>
            <a:r>
              <a:rPr lang="en-US" b="1" i="1" dirty="0">
                <a:solidFill>
                  <a:srgbClr val="FF0000"/>
                </a:solidFill>
              </a:rPr>
              <a:t>Low</a:t>
            </a:r>
            <a:r>
              <a:rPr lang="en-US" dirty="0"/>
              <a:t> </a:t>
            </a:r>
            <a:r>
              <a:rPr lang="en-US" b="1" i="1" dirty="0">
                <a:solidFill>
                  <a:srgbClr val="FF0000"/>
                </a:solidFill>
              </a:rPr>
              <a:t>threshold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of retry reads on weak media spots</a:t>
            </a:r>
          </a:p>
          <a:p>
            <a:pPr lvl="2" eaLnBrk="1" hangingPunct="1"/>
            <a:r>
              <a:rPr lang="en-US" b="1" i="1" dirty="0">
                <a:solidFill>
                  <a:srgbClr val="FF0000"/>
                </a:solidFill>
              </a:rPr>
              <a:t>Commercial tools </a:t>
            </a:r>
            <a:r>
              <a:rPr lang="en-US" dirty="0"/>
              <a:t>use more </a:t>
            </a:r>
            <a:r>
              <a:rPr lang="en-US" b="1" i="1" dirty="0">
                <a:solidFill>
                  <a:srgbClr val="FF0000"/>
                </a:solidFill>
              </a:rPr>
              <a:t>retries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than free tools</a:t>
            </a:r>
          </a:p>
          <a:p>
            <a:pPr lvl="1" eaLnBrk="1" hangingPunct="1"/>
            <a:r>
              <a:rPr lang="en-US" sz="2400" b="1" dirty="0"/>
              <a:t>Validation check must be stored in a separate file</a:t>
            </a:r>
          </a:p>
          <a:p>
            <a:pPr lvl="2" eaLnBrk="1" hangingPunct="1"/>
            <a:r>
              <a:rPr lang="en-US" dirty="0"/>
              <a:t>Message Digest 5 ( MD5)</a:t>
            </a:r>
          </a:p>
          <a:p>
            <a:pPr lvl="2" eaLnBrk="1" hangingPunct="1"/>
            <a:r>
              <a:rPr lang="en-US" dirty="0"/>
              <a:t>Secure Hash Algorithm ( SHA-1 or newer)</a:t>
            </a:r>
          </a:p>
          <a:p>
            <a:pPr lvl="2" eaLnBrk="1" hangingPunct="1"/>
            <a:r>
              <a:rPr lang="en-US" dirty="0"/>
              <a:t>Cyclic Redundancy Check ( CRC-32)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Raw Format</a:t>
            </a:r>
          </a:p>
        </p:txBody>
      </p:sp>
    </p:spTree>
    <p:extLst>
      <p:ext uri="{BB962C8B-B14F-4D97-AF65-F5344CB8AC3E}">
        <p14:creationId xmlns:p14="http://schemas.microsoft.com/office/powerpoint/2010/main" val="380402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sz="2400" b="1" i="1" dirty="0">
                <a:solidFill>
                  <a:srgbClr val="0070C0"/>
                </a:solidFill>
              </a:rPr>
              <a:t>Features offered</a:t>
            </a:r>
          </a:p>
          <a:p>
            <a:pPr lvl="1" eaLnBrk="1" hangingPunct="1"/>
            <a:r>
              <a:rPr lang="en-US" sz="2400" b="1" i="1" dirty="0">
                <a:solidFill>
                  <a:srgbClr val="FF0000"/>
                </a:solidFill>
              </a:rPr>
              <a:t>Option</a:t>
            </a:r>
            <a:r>
              <a:rPr lang="en-US" sz="2400" dirty="0"/>
              <a:t> to </a:t>
            </a:r>
            <a:r>
              <a:rPr lang="en-US" sz="2400" b="1" i="1" dirty="0"/>
              <a:t>compress</a:t>
            </a:r>
            <a:r>
              <a:rPr lang="en-US" sz="2400" dirty="0"/>
              <a:t> or </a:t>
            </a:r>
            <a:r>
              <a:rPr lang="en-US" sz="2400" b="1" i="1" dirty="0"/>
              <a:t>not compress </a:t>
            </a:r>
            <a:r>
              <a:rPr lang="en-US" sz="2400" dirty="0"/>
              <a:t>image files</a:t>
            </a:r>
          </a:p>
          <a:p>
            <a:pPr lvl="1" eaLnBrk="1" hangingPunct="1"/>
            <a:r>
              <a:rPr lang="en-US" sz="2400" dirty="0"/>
              <a:t>Can </a:t>
            </a:r>
            <a:r>
              <a:rPr lang="en-US" sz="2400" b="1" i="1" dirty="0">
                <a:solidFill>
                  <a:srgbClr val="FF0000"/>
                </a:solidFill>
              </a:rPr>
              <a:t>split an image </a:t>
            </a:r>
            <a:r>
              <a:rPr lang="en-US" sz="2400" dirty="0"/>
              <a:t>into </a:t>
            </a:r>
            <a:r>
              <a:rPr lang="en-US" sz="2400" b="1" i="1" dirty="0"/>
              <a:t>smaller segmented files</a:t>
            </a:r>
          </a:p>
          <a:p>
            <a:pPr lvl="2" eaLnBrk="1" hangingPunct="1"/>
            <a:r>
              <a:rPr lang="en-US" dirty="0"/>
              <a:t>Such as to </a:t>
            </a:r>
            <a:r>
              <a:rPr lang="en-US" b="1" i="1" dirty="0"/>
              <a:t>CD</a:t>
            </a:r>
            <a:r>
              <a:rPr lang="en-US" dirty="0"/>
              <a:t>s or </a:t>
            </a:r>
            <a:r>
              <a:rPr lang="en-US" b="1" i="1" dirty="0"/>
              <a:t>DVD</a:t>
            </a:r>
            <a:r>
              <a:rPr lang="en-US" dirty="0"/>
              <a:t>s</a:t>
            </a:r>
          </a:p>
          <a:p>
            <a:pPr lvl="2" eaLnBrk="1" hangingPunct="1"/>
            <a:r>
              <a:rPr lang="en-US" dirty="0"/>
              <a:t>With data integrity checks in each segment</a:t>
            </a:r>
          </a:p>
          <a:p>
            <a:pPr lvl="1" eaLnBrk="1" hangingPunct="1"/>
            <a:r>
              <a:rPr lang="en-US" sz="2400" dirty="0"/>
              <a:t>Can </a:t>
            </a:r>
            <a:r>
              <a:rPr lang="en-US" sz="2400" b="1" i="1" dirty="0">
                <a:solidFill>
                  <a:srgbClr val="FF0000"/>
                </a:solidFill>
              </a:rPr>
              <a:t>integrate</a:t>
            </a:r>
            <a:r>
              <a:rPr lang="en-US" sz="2400" dirty="0"/>
              <a:t> </a:t>
            </a:r>
            <a:r>
              <a:rPr lang="en-US" sz="2400" b="1" i="1" dirty="0"/>
              <a:t>metadata</a:t>
            </a:r>
            <a:r>
              <a:rPr lang="en-US" sz="2400" dirty="0"/>
              <a:t> into the </a:t>
            </a:r>
            <a:r>
              <a:rPr lang="en-US" sz="2400" b="1" i="1" dirty="0"/>
              <a:t>image</a:t>
            </a:r>
            <a:r>
              <a:rPr lang="en-US" sz="2400" dirty="0"/>
              <a:t> file</a:t>
            </a:r>
          </a:p>
          <a:p>
            <a:pPr lvl="2" eaLnBrk="1" hangingPunct="1"/>
            <a:r>
              <a:rPr lang="en-US" dirty="0"/>
              <a:t>Hash data</a:t>
            </a:r>
          </a:p>
          <a:p>
            <a:pPr lvl="2" eaLnBrk="1" hangingPunct="1"/>
            <a:r>
              <a:rPr lang="en-US" dirty="0"/>
              <a:t>Date &amp; time of acquisition</a:t>
            </a:r>
          </a:p>
          <a:p>
            <a:pPr lvl="2" eaLnBrk="1" hangingPunct="1"/>
            <a:r>
              <a:rPr lang="en-US" dirty="0"/>
              <a:t>Investigator name, case name, comments, etc.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Proprietary Formats</a:t>
            </a:r>
          </a:p>
        </p:txBody>
      </p:sp>
    </p:spTree>
    <p:extLst>
      <p:ext uri="{BB962C8B-B14F-4D97-AF65-F5344CB8AC3E}">
        <p14:creationId xmlns:p14="http://schemas.microsoft.com/office/powerpoint/2010/main" val="131566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sz="2400" b="1" i="1" dirty="0">
                <a:solidFill>
                  <a:srgbClr val="0070C0"/>
                </a:solidFill>
              </a:rPr>
              <a:t>Disadvantages</a:t>
            </a:r>
          </a:p>
          <a:p>
            <a:pPr lvl="1" eaLnBrk="1" hangingPunct="1"/>
            <a:r>
              <a:rPr lang="en-US" sz="2400" b="1" i="1" dirty="0"/>
              <a:t>Inability</a:t>
            </a:r>
            <a:r>
              <a:rPr lang="en-US" sz="2400" dirty="0"/>
              <a:t> to </a:t>
            </a:r>
            <a:r>
              <a:rPr lang="en-US" sz="2400" b="1" i="1" dirty="0"/>
              <a:t>share</a:t>
            </a:r>
            <a:r>
              <a:rPr lang="en-US" sz="2400" dirty="0"/>
              <a:t> an image between different tools</a:t>
            </a:r>
          </a:p>
          <a:p>
            <a:pPr lvl="1" eaLnBrk="1" hangingPunct="1"/>
            <a:r>
              <a:rPr lang="en-US" sz="2400" b="1" i="1" dirty="0"/>
              <a:t>File size limitation </a:t>
            </a:r>
            <a:r>
              <a:rPr lang="en-US" sz="2400" dirty="0"/>
              <a:t>for each segmented volume</a:t>
            </a:r>
          </a:p>
          <a:p>
            <a:pPr lvl="2" eaLnBrk="1" hangingPunct="1"/>
            <a:r>
              <a:rPr lang="en-US" dirty="0"/>
              <a:t>Typical segmented file size is 650 MB or 2 GB</a:t>
            </a:r>
          </a:p>
          <a:p>
            <a:pPr eaLnBrk="1" hangingPunct="1"/>
            <a:r>
              <a:rPr lang="en-US" sz="2400" b="1" i="1" dirty="0"/>
              <a:t>Expert Witness format is the unofficial standard</a:t>
            </a:r>
          </a:p>
          <a:p>
            <a:pPr lvl="1" eaLnBrk="1" hangingPunct="1"/>
            <a:r>
              <a:rPr lang="en-US" sz="2400" dirty="0"/>
              <a:t>Used by </a:t>
            </a:r>
            <a:r>
              <a:rPr lang="en-US" sz="2400" b="1" i="1" dirty="0" err="1">
                <a:solidFill>
                  <a:srgbClr val="FF0000"/>
                </a:solidFill>
              </a:rPr>
              <a:t>EnCase</a:t>
            </a:r>
            <a:r>
              <a:rPr lang="en-US" sz="2400" dirty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FTK</a:t>
            </a:r>
            <a:r>
              <a:rPr lang="en-US" sz="2400" dirty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X-Ways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Forensics</a:t>
            </a:r>
            <a:r>
              <a:rPr lang="en-US" sz="2400" dirty="0"/>
              <a:t>, and </a:t>
            </a:r>
            <a:r>
              <a:rPr lang="en-US" sz="2400" b="1" i="1" dirty="0">
                <a:solidFill>
                  <a:srgbClr val="FF0000"/>
                </a:solidFill>
              </a:rPr>
              <a:t>SMART</a:t>
            </a:r>
          </a:p>
          <a:p>
            <a:pPr lvl="1" eaLnBrk="1" hangingPunct="1"/>
            <a:r>
              <a:rPr lang="en-US" sz="2400" dirty="0"/>
              <a:t>Can produce </a:t>
            </a:r>
            <a:r>
              <a:rPr lang="en-US" sz="2400" b="1" i="1" dirty="0">
                <a:solidFill>
                  <a:srgbClr val="FF0000"/>
                </a:solidFill>
              </a:rPr>
              <a:t>compressed</a:t>
            </a:r>
            <a:r>
              <a:rPr lang="en-US" sz="2400" dirty="0"/>
              <a:t> or </a:t>
            </a:r>
            <a:r>
              <a:rPr lang="en-US" sz="2400" b="1" i="1" dirty="0">
                <a:solidFill>
                  <a:srgbClr val="FF0000"/>
                </a:solidFill>
              </a:rPr>
              <a:t>uncompressed</a:t>
            </a:r>
            <a:r>
              <a:rPr lang="en-US" sz="2400" dirty="0"/>
              <a:t> files</a:t>
            </a:r>
          </a:p>
          <a:p>
            <a:pPr lvl="1" eaLnBrk="1" hangingPunct="1"/>
            <a:r>
              <a:rPr lang="en-US" sz="2400" dirty="0"/>
              <a:t>File extensions </a:t>
            </a:r>
            <a:r>
              <a:rPr lang="en-US" sz="2400" b="1" dirty="0"/>
              <a:t>.E01</a:t>
            </a:r>
            <a:r>
              <a:rPr lang="en-US" sz="2400" dirty="0"/>
              <a:t>, </a:t>
            </a:r>
            <a:r>
              <a:rPr lang="en-US" sz="2400" b="1" dirty="0"/>
              <a:t>.E02</a:t>
            </a:r>
            <a:r>
              <a:rPr lang="en-US" sz="2400" dirty="0"/>
              <a:t>, </a:t>
            </a:r>
            <a:r>
              <a:rPr lang="en-US" sz="2400" b="1" dirty="0"/>
              <a:t>.E03</a:t>
            </a:r>
            <a:r>
              <a:rPr lang="en-US" sz="2400" dirty="0"/>
              <a:t>, …</a:t>
            </a:r>
          </a:p>
          <a:p>
            <a:pPr lvl="1" eaLnBrk="1" hangingPunct="1"/>
            <a:endParaRPr lang="en-US" sz="2400" dirty="0"/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Proprietary Formats</a:t>
            </a:r>
          </a:p>
        </p:txBody>
      </p:sp>
    </p:spTree>
    <p:extLst>
      <p:ext uri="{BB962C8B-B14F-4D97-AF65-F5344CB8AC3E}">
        <p14:creationId xmlns:p14="http://schemas.microsoft.com/office/powerpoint/2010/main" val="2521434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76400"/>
            <a:ext cx="8077200" cy="4267200"/>
          </a:xfrm>
        </p:spPr>
        <p:txBody>
          <a:bodyPr/>
          <a:lstStyle/>
          <a:p>
            <a:pPr algn="just" eaLnBrk="1" hangingPunct="1"/>
            <a:r>
              <a:rPr lang="en-US" sz="2400" dirty="0"/>
              <a:t>Developed by Dr. </a:t>
            </a:r>
            <a:r>
              <a:rPr lang="en-US" sz="2400" dirty="0" err="1"/>
              <a:t>Simson</a:t>
            </a:r>
            <a:r>
              <a:rPr lang="en-US" sz="2400" dirty="0"/>
              <a:t> L. </a:t>
            </a:r>
            <a:r>
              <a:rPr lang="en-US" sz="2400" dirty="0" err="1"/>
              <a:t>Garfinkel</a:t>
            </a:r>
            <a:r>
              <a:rPr lang="en-US" sz="2400" dirty="0"/>
              <a:t> of Basis Technology Corporation</a:t>
            </a:r>
          </a:p>
          <a:p>
            <a:pPr marL="0" indent="0" eaLnBrk="1" hangingPunct="1">
              <a:buNone/>
            </a:pPr>
            <a:r>
              <a:rPr lang="en-US" sz="2400" b="1" i="1" dirty="0">
                <a:solidFill>
                  <a:srgbClr val="0070C0"/>
                </a:solidFill>
              </a:rPr>
              <a:t>Design goals</a:t>
            </a:r>
          </a:p>
          <a:p>
            <a:pPr lvl="1" algn="just" eaLnBrk="1" hangingPunct="1"/>
            <a:r>
              <a:rPr lang="en-US" sz="2400" dirty="0"/>
              <a:t>Provide </a:t>
            </a:r>
            <a:r>
              <a:rPr lang="en-US" sz="2400" b="1" i="1" dirty="0">
                <a:solidFill>
                  <a:srgbClr val="FF0000"/>
                </a:solidFill>
              </a:rPr>
              <a:t>compressed</a:t>
            </a:r>
            <a:r>
              <a:rPr lang="en-US" sz="2400" dirty="0"/>
              <a:t> or </a:t>
            </a:r>
            <a:r>
              <a:rPr lang="en-US" sz="2400" b="1" i="1" dirty="0">
                <a:solidFill>
                  <a:srgbClr val="FF0000"/>
                </a:solidFill>
              </a:rPr>
              <a:t>uncompressed</a:t>
            </a:r>
            <a:r>
              <a:rPr lang="en-US" sz="2400" dirty="0"/>
              <a:t> image files</a:t>
            </a:r>
          </a:p>
          <a:p>
            <a:pPr lvl="1" eaLnBrk="1" hangingPunct="1"/>
            <a:r>
              <a:rPr lang="en-US" sz="2400" b="1" i="1" dirty="0">
                <a:solidFill>
                  <a:srgbClr val="FF0000"/>
                </a:solidFill>
              </a:rPr>
              <a:t>No size restriction </a:t>
            </a:r>
            <a:r>
              <a:rPr lang="en-US" sz="2400" dirty="0"/>
              <a:t>for disk-to-image files</a:t>
            </a:r>
          </a:p>
          <a:p>
            <a:pPr lvl="1" algn="just" eaLnBrk="1" hangingPunct="1"/>
            <a:r>
              <a:rPr lang="en-US" sz="2400" dirty="0"/>
              <a:t>Provide space in the image file or segmented files for metadata</a:t>
            </a:r>
          </a:p>
          <a:p>
            <a:pPr lvl="1" eaLnBrk="1" hangingPunct="1"/>
            <a:r>
              <a:rPr lang="en-US" sz="2400" b="1" i="1" dirty="0"/>
              <a:t>Simple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design</a:t>
            </a:r>
            <a:r>
              <a:rPr lang="en-US" sz="2400" dirty="0"/>
              <a:t> with </a:t>
            </a:r>
            <a:r>
              <a:rPr lang="en-US" sz="2400" b="1" i="1" dirty="0">
                <a:solidFill>
                  <a:srgbClr val="FF0000"/>
                </a:solidFill>
              </a:rPr>
              <a:t>extensibility</a:t>
            </a:r>
          </a:p>
          <a:p>
            <a:pPr lvl="1" eaLnBrk="1" hangingPunct="1"/>
            <a:r>
              <a:rPr lang="en-US" sz="2400" b="1" i="1" dirty="0">
                <a:solidFill>
                  <a:srgbClr val="FF0000"/>
                </a:solidFill>
              </a:rPr>
              <a:t>Open source </a:t>
            </a:r>
            <a:r>
              <a:rPr lang="en-US" sz="2400" dirty="0"/>
              <a:t>for multiple platforms and OSs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u="sng" dirty="0"/>
              <a:t>Advanced Forensics Format</a:t>
            </a:r>
          </a:p>
        </p:txBody>
      </p:sp>
    </p:spTree>
    <p:extLst>
      <p:ext uri="{BB962C8B-B14F-4D97-AF65-F5344CB8AC3E}">
        <p14:creationId xmlns:p14="http://schemas.microsoft.com/office/powerpoint/2010/main" val="265502306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05DA8037-3C60-488B-A28C-E6C10474452A}" vid="{D8BEDA39-B25D-4631-8FCF-36B08DFFD7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5963F60EC5A5488098AC4E60F3A25C" ma:contentTypeVersion="3" ma:contentTypeDescription="Create a new document." ma:contentTypeScope="" ma:versionID="a57c393ad05cf81fe1fb87f9933793c4">
  <xsd:schema xmlns:xsd="http://www.w3.org/2001/XMLSchema" xmlns:xs="http://www.w3.org/2001/XMLSchema" xmlns:p="http://schemas.microsoft.com/office/2006/metadata/properties" xmlns:ns2="645f25e7-a7c4-4f10-8566-c482222abd84" targetNamespace="http://schemas.microsoft.com/office/2006/metadata/properties" ma:root="true" ma:fieldsID="d92a16e6f1a33363e76e095ff500ebe9" ns2:_="">
    <xsd:import namespace="645f25e7-a7c4-4f10-8566-c482222abd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5f25e7-a7c4-4f10-8566-c482222abd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9294D6B-0A01-439D-9D9D-496AE31E2C01}"/>
</file>

<file path=customXml/itemProps2.xml><?xml version="1.0" encoding="utf-8"?>
<ds:datastoreItem xmlns:ds="http://schemas.openxmlformats.org/officeDocument/2006/customXml" ds:itemID="{8CD1A445-FA12-4071-BB74-50D92356929C}"/>
</file>

<file path=customXml/itemProps3.xml><?xml version="1.0" encoding="utf-8"?>
<ds:datastoreItem xmlns:ds="http://schemas.openxmlformats.org/officeDocument/2006/customXml" ds:itemID="{2B5AA967-7F36-4C84-B800-AD4A9D005D04}"/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4933</TotalTime>
  <Words>2673</Words>
  <Application>Microsoft Office PowerPoint</Application>
  <PresentationFormat>On-screen Show (4:3)</PresentationFormat>
  <Paragraphs>418</Paragraphs>
  <Slides>59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Arial</vt:lpstr>
      <vt:lpstr>Calibri</vt:lpstr>
      <vt:lpstr>Montserrat</vt:lpstr>
      <vt:lpstr>PT Sans</vt:lpstr>
      <vt:lpstr>Times New Roman</vt:lpstr>
      <vt:lpstr>Theme1</vt:lpstr>
      <vt:lpstr>Digital Security and Forensics AICT006-4-2-DSF Version 2</vt:lpstr>
      <vt:lpstr>Understanding Storage Formats for Digital Evidence</vt:lpstr>
      <vt:lpstr>Understanding Storage Formats for Digital Evidence</vt:lpstr>
      <vt:lpstr>Understanding Storage Formats for Digital Evidence</vt:lpstr>
      <vt:lpstr>Raw Format</vt:lpstr>
      <vt:lpstr>Raw Format</vt:lpstr>
      <vt:lpstr>Proprietary Formats</vt:lpstr>
      <vt:lpstr>Proprietary Formats</vt:lpstr>
      <vt:lpstr>Advanced Forensics Format</vt:lpstr>
      <vt:lpstr>Advanced Forensics Format (continued)</vt:lpstr>
      <vt:lpstr>Determining the Best Acquisition Method</vt:lpstr>
      <vt:lpstr>Bit-stream  disk-to-image file</vt:lpstr>
      <vt:lpstr>Bit-stream  disk-to-disk</vt:lpstr>
      <vt:lpstr>Logical Acquisition and Sparse Acquisition</vt:lpstr>
      <vt:lpstr>Compressing  Disk Images</vt:lpstr>
      <vt:lpstr>Tape Backup</vt:lpstr>
      <vt:lpstr>Returning  Evidence Drives</vt:lpstr>
      <vt:lpstr>Contingency Planning for Image Acquisitions</vt:lpstr>
      <vt:lpstr>Encrypted Hard Drives</vt:lpstr>
      <vt:lpstr>Using Acquisition Tools</vt:lpstr>
      <vt:lpstr>Windows Write-Protection with USB Devices</vt:lpstr>
      <vt:lpstr>Acquiring Data with a Linux Boot CD</vt:lpstr>
      <vt:lpstr>Acquiring Data with a Linux Boot CD</vt:lpstr>
      <vt:lpstr>Forensic Linux Live CDs</vt:lpstr>
      <vt:lpstr>Acquiring Data with a Linux Boot CD</vt:lpstr>
      <vt:lpstr>Acquiring data  with dd in Linux</vt:lpstr>
      <vt:lpstr>Acquiring data  with dcfldd in Linux</vt:lpstr>
      <vt:lpstr>Capturing an Image  with ProDiscover Basic</vt:lpstr>
      <vt:lpstr>Capturing an Image  with ProDiscover Basic </vt:lpstr>
      <vt:lpstr>PowerPoint Presentation</vt:lpstr>
      <vt:lpstr>Capturing an Image  with ProDiscover Basic</vt:lpstr>
      <vt:lpstr>Capturing an Image with AccessData FTK Imager</vt:lpstr>
      <vt:lpstr>Capturing an Image with AccessData FTK Imager</vt:lpstr>
      <vt:lpstr>Capturing an Image with AccessData FTK Imager</vt:lpstr>
      <vt:lpstr>Capturing an Image with AccessData FTK Imager</vt:lpstr>
      <vt:lpstr>Capturing an Image with AccessData FTK Imager</vt:lpstr>
      <vt:lpstr>Capturing an Image with AccessData FTK Imager</vt:lpstr>
      <vt:lpstr>Capturing an Image with AccessData FTK Imager</vt:lpstr>
      <vt:lpstr>Validating Data Acquisitions</vt:lpstr>
      <vt:lpstr>Linux Validation Methods</vt:lpstr>
      <vt:lpstr>Windows Validation Methods</vt:lpstr>
      <vt:lpstr>Performing RAID Data Acquisitions</vt:lpstr>
      <vt:lpstr>Understanding RAID</vt:lpstr>
      <vt:lpstr>Understanding RAID</vt:lpstr>
      <vt:lpstr>PowerPoint Presentation</vt:lpstr>
      <vt:lpstr>Understanding RAID</vt:lpstr>
      <vt:lpstr>Understanding RAID</vt:lpstr>
      <vt:lpstr>Understanding RAID</vt:lpstr>
      <vt:lpstr>Understanding RAID</vt:lpstr>
      <vt:lpstr>Acquiring RAID Disks</vt:lpstr>
      <vt:lpstr>Acquiring RAID Disks</vt:lpstr>
      <vt:lpstr>Using Remote Network Acquisition Tools</vt:lpstr>
      <vt:lpstr>Remote Acquisition with ProDiscover Investigator</vt:lpstr>
      <vt:lpstr>Remote Acquisition with ProDiscover Incident Response </vt:lpstr>
      <vt:lpstr>PDServer Remote Agent</vt:lpstr>
      <vt:lpstr>Remote Connection Security Features</vt:lpstr>
      <vt:lpstr>Remote Acquisition with EnCase Enterprise</vt:lpstr>
      <vt:lpstr>What we will cover next</vt:lpstr>
      <vt:lpstr>What we will cover next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Security and Forensic Technologies</dc:title>
  <dc:creator>yusnine</dc:creator>
  <cp:lastModifiedBy>Reshiwaran Jegatheswaran</cp:lastModifiedBy>
  <cp:revision>201</cp:revision>
  <cp:lastPrinted>2019-04-30T09:52:46Z</cp:lastPrinted>
  <dcterms:created xsi:type="dcterms:W3CDTF">2012-10-05T18:47:35Z</dcterms:created>
  <dcterms:modified xsi:type="dcterms:W3CDTF">2023-06-06T06:56:40Z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0x010100FE5963F60EC5A5488098AC4E60F3A25C</vt:lpwstr>
  </property>
</Properties>
</file>